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0" r:id="rId6"/>
    <p:sldId id="266" r:id="rId7"/>
    <p:sldId id="258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85" r:id="rId23"/>
    <p:sldId id="293" r:id="rId24"/>
    <p:sldId id="281" r:id="rId25"/>
    <p:sldId id="277" r:id="rId26"/>
    <p:sldId id="283" r:id="rId27"/>
    <p:sldId id="286" r:id="rId28"/>
    <p:sldId id="282" r:id="rId29"/>
    <p:sldId id="287" r:id="rId30"/>
    <p:sldId id="294" r:id="rId31"/>
    <p:sldId id="280" r:id="rId32"/>
    <p:sldId id="279" r:id="rId33"/>
    <p:sldId id="278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71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60" d="100"/>
          <a:sy n="160" d="100"/>
        </p:scale>
        <p:origin x="1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9E0501CF-7505-4F86-893A-019F3BBB922C}" type="datetimeFigureOut">
              <a:rPr lang="en-GB" smtClean="0"/>
              <a:pPr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01CF-7505-4F86-893A-019F3BBB922C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E0501CF-7505-4F86-893A-019F3BBB922C}" type="datetimeFigureOut">
              <a:rPr lang="en-GB" smtClean="0"/>
              <a:pPr/>
              <a:t>14/06/2024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hyperlink" Target="https://rpubs.com/ecebcer/119003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040162524001148" TargetMode="External"/><Relationship Id="rId4" Type="http://schemas.openxmlformats.org/officeDocument/2006/relationships/hyperlink" Target="https://github.com/ecebcerupv/T4-Google-Trends-data-CARMA-2024-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GIHr0GPi0/eixKqzyR0QeHkvmrisFHrA/edit?utm_content=DAGIHr0GPi0&amp;utm_campaign=designshare&amp;utm_medium=link2&amp;utm_source=sharebutt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85/izawol.206" TargetMode="External"/><Relationship Id="rId2" Type="http://schemas.openxmlformats.org/officeDocument/2006/relationships/hyperlink" Target="https://doi.org/10.1016/j.healthpol.2019.01.0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tourman.2019.04.015" TargetMode="External"/><Relationship Id="rId4" Type="http://schemas.openxmlformats.org/officeDocument/2006/relationships/hyperlink" Target="https://doi.org/10.1016/j.ijforecast.2022.10.00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3504851.2021.2023088" TargetMode="External"/><Relationship Id="rId2" Type="http://schemas.openxmlformats.org/officeDocument/2006/relationships/hyperlink" Target="https://doi.org/10.1038/494155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j.1540-6261.2011.01679.x" TargetMode="External"/><Relationship Id="rId4" Type="http://schemas.openxmlformats.org/officeDocument/2006/relationships/hyperlink" Target="https://doi.org/10.1016/j.techfore.2024.12331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ourman.2017.10.014" TargetMode="External"/><Relationship Id="rId2" Type="http://schemas.openxmlformats.org/officeDocument/2006/relationships/hyperlink" Target="https://doi.org/10.1016/j.ijforecast.2017.03.00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11/ecin.13049" TargetMode="External"/><Relationship Id="rId4" Type="http://schemas.openxmlformats.org/officeDocument/2006/relationships/hyperlink" Target="https://doi.org/10.1016/j.puhe.2023.03.007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techfore.2017.11.009" TargetMode="External"/><Relationship Id="rId2" Type="http://schemas.openxmlformats.org/officeDocument/2006/relationships/hyperlink" Target="https://doi.org/10.1016/j.econmod.2022.10577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1248506" TargetMode="External"/><Relationship Id="rId4" Type="http://schemas.openxmlformats.org/officeDocument/2006/relationships/hyperlink" Target="https://doi.org/10.1016/j.jad.2021.06.08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109583" TargetMode="External"/><Relationship Id="rId2" Type="http://schemas.openxmlformats.org/officeDocument/2006/relationships/hyperlink" Target="https://doi.org/10.1371/journal.pone.028921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health.2023.100158" TargetMode="External"/><Relationship Id="rId4" Type="http://schemas.openxmlformats.org/officeDocument/2006/relationships/hyperlink" Target="https://www.nbrm.mk/WBStorage/Files/WebBuilder_Working_Paper_4th_Research_Conference.pdf#page=10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787/6b9c7518-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rends.google.es/trends/explore?date=2024-04-28%202024-05-28&amp;geo=ES&amp;q=google%20trends&amp;hl=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T4. Google </a:t>
            </a:r>
            <a:r>
              <a:rPr lang="es-ES" dirty="0" err="1" smtClean="0"/>
              <a:t>Trends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Dr. Eduardo Cebrián Cerdá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2. </a:t>
            </a:r>
            <a:r>
              <a:rPr lang="es-ES" dirty="0" err="1" smtClean="0"/>
              <a:t>Methodological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r>
              <a:rPr lang="es-ES" dirty="0" smtClean="0"/>
              <a:t> in Google </a:t>
            </a:r>
            <a:r>
              <a:rPr lang="es-ES" dirty="0" err="1" smtClean="0"/>
              <a:t>Trends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34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Selection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err="1" smtClean="0"/>
              <a:t>present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difficulties</a:t>
            </a:r>
            <a:r>
              <a:rPr lang="es-ES" dirty="0" smtClean="0"/>
              <a:t>…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smtClean="0"/>
              <a:t>GT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reflect</a:t>
            </a:r>
            <a:r>
              <a:rPr lang="es-ES" dirty="0" smtClean="0"/>
              <a:t> </a:t>
            </a:r>
            <a:r>
              <a:rPr lang="es-ES" b="1" dirty="0" err="1" smtClean="0"/>
              <a:t>irrational</a:t>
            </a:r>
            <a:r>
              <a:rPr lang="es-ES" b="1" dirty="0" smtClean="0"/>
              <a:t> </a:t>
            </a:r>
            <a:r>
              <a:rPr lang="es-ES" b="1" dirty="0" err="1" smtClean="0"/>
              <a:t>behavior</a:t>
            </a:r>
            <a:r>
              <a:rPr lang="es-ES" dirty="0" smtClean="0"/>
              <a:t>,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overreaction</a:t>
            </a:r>
            <a:r>
              <a:rPr lang="es-ES" dirty="0" smtClean="0"/>
              <a:t> to </a:t>
            </a:r>
            <a:r>
              <a:rPr lang="es-ES" dirty="0" err="1" smtClean="0"/>
              <a:t>news</a:t>
            </a:r>
            <a:r>
              <a:rPr lang="es-ES" dirty="0" smtClean="0"/>
              <a:t> (Jun et al., 2018).</a:t>
            </a:r>
          </a:p>
          <a:p>
            <a:pPr lvl="1"/>
            <a:r>
              <a:rPr lang="es-ES" b="1" dirty="0" smtClean="0"/>
              <a:t>Media </a:t>
            </a:r>
            <a:r>
              <a:rPr lang="es-ES" b="1" dirty="0" err="1" smtClean="0"/>
              <a:t>coverage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influence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(Butler et al., 2013).</a:t>
            </a:r>
          </a:p>
          <a:p>
            <a:pPr lvl="1"/>
            <a:r>
              <a:rPr lang="es-ES" b="1" dirty="0" err="1" smtClean="0"/>
              <a:t>Semantic</a:t>
            </a:r>
            <a:r>
              <a:rPr lang="es-ES" b="1" dirty="0" smtClean="0"/>
              <a:t> </a:t>
            </a:r>
            <a:r>
              <a:rPr lang="es-ES" b="1" dirty="0" err="1" smtClean="0"/>
              <a:t>interpretation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as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specific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Arora</a:t>
            </a:r>
            <a:r>
              <a:rPr lang="es-ES" dirty="0" smtClean="0"/>
              <a:t> et al., 2019).</a:t>
            </a:r>
          </a:p>
          <a:p>
            <a:pPr lvl="1"/>
            <a:r>
              <a:rPr lang="es-ES" b="1" dirty="0" smtClean="0"/>
              <a:t>Poor </a:t>
            </a:r>
            <a:r>
              <a:rPr lang="es-ES" b="1" dirty="0" err="1" smtClean="0"/>
              <a:t>documentation</a:t>
            </a:r>
            <a:r>
              <a:rPr lang="es-ES" dirty="0" smtClean="0"/>
              <a:t> in </a:t>
            </a:r>
            <a:r>
              <a:rPr lang="es-ES" dirty="0" err="1" smtClean="0"/>
              <a:t>academic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reproducing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</a:t>
            </a:r>
            <a:r>
              <a:rPr lang="es-ES" dirty="0" err="1" smtClean="0"/>
              <a:t>difficult</a:t>
            </a:r>
            <a:r>
              <a:rPr lang="es-ES" dirty="0" smtClean="0"/>
              <a:t> (</a:t>
            </a:r>
            <a:r>
              <a:rPr lang="es-ES" dirty="0" err="1" smtClean="0"/>
              <a:t>Nuti</a:t>
            </a:r>
            <a:r>
              <a:rPr lang="es-ES" dirty="0" smtClean="0"/>
              <a:t> et al., 2014).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01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Changing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r>
              <a:rPr lang="es-ES" dirty="0" smtClean="0"/>
              <a:t> of total </a:t>
            </a:r>
            <a:r>
              <a:rPr lang="es-ES" dirty="0" err="1" smtClean="0"/>
              <a:t>searches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SVI </a:t>
            </a:r>
            <a:r>
              <a:rPr lang="es-ES" dirty="0" err="1" smtClean="0"/>
              <a:t>reports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volume</a:t>
            </a:r>
            <a:r>
              <a:rPr lang="es-ES" dirty="0" smtClean="0"/>
              <a:t> of </a:t>
            </a:r>
            <a:r>
              <a:rPr lang="es-ES" dirty="0" err="1" smtClean="0"/>
              <a:t>specific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relative</a:t>
            </a:r>
            <a:r>
              <a:rPr lang="es-ES" dirty="0" smtClean="0"/>
              <a:t> to total </a:t>
            </a:r>
            <a:r>
              <a:rPr lang="es-ES" dirty="0" err="1" smtClean="0"/>
              <a:t>searches</a:t>
            </a:r>
            <a:r>
              <a:rPr lang="es-ES" dirty="0" smtClean="0"/>
              <a:t>. </a:t>
            </a:r>
            <a:r>
              <a:rPr lang="es-ES" b="1" dirty="0" smtClean="0"/>
              <a:t>Total </a:t>
            </a:r>
            <a:r>
              <a:rPr lang="es-ES" b="1" dirty="0" err="1" smtClean="0"/>
              <a:t>searches</a:t>
            </a:r>
            <a:r>
              <a:rPr lang="es-ES" dirty="0" smtClean="0"/>
              <a:t> are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changed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Google.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change</a:t>
            </a:r>
            <a:r>
              <a:rPr lang="es-ES" b="1" dirty="0" smtClean="0"/>
              <a:t> of </a:t>
            </a:r>
            <a:r>
              <a:rPr lang="es-ES" b="1" dirty="0" err="1" smtClean="0"/>
              <a:t>habits</a:t>
            </a:r>
            <a:r>
              <a:rPr lang="es-ES" dirty="0" smtClean="0"/>
              <a:t> in Internet</a:t>
            </a:r>
            <a:r>
              <a:rPr lang="es-ES" dirty="0"/>
              <a:t> </a:t>
            </a:r>
            <a:r>
              <a:rPr lang="es-ES" dirty="0" err="1" smtClean="0"/>
              <a:t>usage</a:t>
            </a:r>
            <a:r>
              <a:rPr lang="es-ES" dirty="0" smtClean="0"/>
              <a:t> </a:t>
            </a:r>
            <a:r>
              <a:rPr lang="es-ES" dirty="0" err="1" smtClean="0"/>
              <a:t>affect</a:t>
            </a:r>
            <a:r>
              <a:rPr lang="es-ES" dirty="0" smtClean="0"/>
              <a:t> Total </a:t>
            </a:r>
            <a:r>
              <a:rPr lang="es-ES" dirty="0" err="1" smtClean="0"/>
              <a:t>searches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Woloszko</a:t>
            </a:r>
            <a:r>
              <a:rPr lang="es-ES" dirty="0" smtClean="0"/>
              <a:t>, 2020)</a:t>
            </a:r>
          </a:p>
          <a:p>
            <a:pPr lvl="1"/>
            <a:r>
              <a:rPr lang="es-ES" dirty="0" err="1" smtClean="0"/>
              <a:t>Because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internet has </a:t>
            </a:r>
            <a:r>
              <a:rPr lang="es-ES" dirty="0" err="1" smtClean="0"/>
              <a:t>expanded</a:t>
            </a:r>
            <a:r>
              <a:rPr lang="es-ES" dirty="0" smtClean="0"/>
              <a:t> so </a:t>
            </a:r>
            <a:r>
              <a:rPr lang="es-ES" dirty="0" err="1" smtClean="0"/>
              <a:t>have</a:t>
            </a:r>
            <a:r>
              <a:rPr lang="es-ES" dirty="0" smtClean="0"/>
              <a:t> Google </a:t>
            </a:r>
            <a:r>
              <a:rPr lang="es-ES" dirty="0" err="1" smtClean="0"/>
              <a:t>searches</a:t>
            </a:r>
            <a:r>
              <a:rPr lang="es-ES" dirty="0" smtClean="0"/>
              <a:t>, so are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really</a:t>
            </a:r>
            <a:r>
              <a:rPr lang="es-ES" dirty="0" smtClean="0"/>
              <a:t> </a:t>
            </a:r>
            <a:r>
              <a:rPr lang="es-ES" b="1" dirty="0" smtClean="0"/>
              <a:t>comparable</a:t>
            </a:r>
            <a:r>
              <a:rPr lang="es-ES" dirty="0" smtClean="0"/>
              <a:t>?</a:t>
            </a:r>
          </a:p>
          <a:p>
            <a:pPr lvl="1"/>
            <a:r>
              <a:rPr lang="es-ES" dirty="0" err="1" smtClean="0"/>
              <a:t>Also</a:t>
            </a:r>
            <a:r>
              <a:rPr lang="es-ES" dirty="0" smtClean="0"/>
              <a:t>,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b="1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such</a:t>
            </a:r>
            <a:r>
              <a:rPr lang="es-ES" dirty="0" smtClean="0"/>
              <a:t> as COVID-19 can </a:t>
            </a:r>
            <a:r>
              <a:rPr lang="es-ES" b="1" dirty="0" smtClean="0"/>
              <a:t>disturbe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patterns</a:t>
            </a:r>
            <a:r>
              <a:rPr lang="es-ES" dirty="0" smtClean="0"/>
              <a:t> (</a:t>
            </a:r>
            <a:r>
              <a:rPr lang="es-ES" dirty="0" err="1" smtClean="0"/>
              <a:t>Knipe</a:t>
            </a:r>
            <a:r>
              <a:rPr lang="es-ES" dirty="0" smtClean="0"/>
              <a:t> et al., 2021).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35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Changes</a:t>
            </a:r>
            <a:r>
              <a:rPr lang="es-ES" dirty="0" smtClean="0"/>
              <a:t> in </a:t>
            </a:r>
            <a:r>
              <a:rPr lang="es-ES" dirty="0" err="1" smtClean="0"/>
              <a:t>Google’s</a:t>
            </a:r>
            <a:r>
              <a:rPr lang="es-ES" dirty="0" smtClean="0"/>
              <a:t> </a:t>
            </a:r>
            <a:r>
              <a:rPr lang="es-ES" dirty="0" err="1" smtClean="0"/>
              <a:t>algorithms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Algorithmic</a:t>
            </a:r>
            <a:r>
              <a:rPr lang="es-ES" dirty="0" smtClean="0"/>
              <a:t> </a:t>
            </a:r>
            <a:r>
              <a:rPr lang="es-ES" dirty="0" err="1" smtClean="0"/>
              <a:t>changes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in GT as </a:t>
            </a:r>
            <a:r>
              <a:rPr lang="es-ES" dirty="0" err="1" smtClean="0"/>
              <a:t>well</a:t>
            </a:r>
            <a:r>
              <a:rPr lang="es-ES" dirty="0" smtClean="0"/>
              <a:t> as Google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engine</a:t>
            </a:r>
            <a:r>
              <a:rPr lang="es-ES" dirty="0"/>
              <a:t> </a:t>
            </a:r>
            <a:r>
              <a:rPr lang="es-ES" dirty="0" smtClean="0"/>
              <a:t>can introduce </a:t>
            </a:r>
            <a:r>
              <a:rPr lang="es-ES" b="1" dirty="0" err="1" smtClean="0"/>
              <a:t>abrupt</a:t>
            </a:r>
            <a:r>
              <a:rPr lang="es-ES" b="1" dirty="0" smtClean="0"/>
              <a:t> </a:t>
            </a:r>
            <a:r>
              <a:rPr lang="es-ES" b="1" dirty="0" err="1" smtClean="0"/>
              <a:t>breaks</a:t>
            </a:r>
            <a:r>
              <a:rPr lang="es-ES" dirty="0" smtClean="0"/>
              <a:t> in GT series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to be </a:t>
            </a:r>
            <a:r>
              <a:rPr lang="es-ES" dirty="0" err="1" smtClean="0"/>
              <a:t>accounted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Bokelmann</a:t>
            </a:r>
            <a:r>
              <a:rPr lang="es-ES" dirty="0" smtClean="0"/>
              <a:t> and </a:t>
            </a:r>
            <a:r>
              <a:rPr lang="es-ES" dirty="0" err="1" smtClean="0"/>
              <a:t>Lessmann</a:t>
            </a:r>
            <a:r>
              <a:rPr lang="es-ES" dirty="0" smtClean="0"/>
              <a:t>, 2019).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Because</a:t>
            </a:r>
            <a:r>
              <a:rPr lang="es-ES" dirty="0" smtClean="0"/>
              <a:t> Google </a:t>
            </a:r>
            <a:r>
              <a:rPr lang="es-ES" dirty="0" err="1" smtClean="0"/>
              <a:t>provides</a:t>
            </a:r>
            <a:r>
              <a:rPr lang="es-ES" dirty="0" smtClean="0"/>
              <a:t> a </a:t>
            </a:r>
            <a:r>
              <a:rPr lang="es-ES" b="1" dirty="0" err="1" smtClean="0"/>
              <a:t>suggested</a:t>
            </a:r>
            <a:r>
              <a:rPr lang="es-ES" b="1" dirty="0" smtClean="0"/>
              <a:t> </a:t>
            </a:r>
            <a:r>
              <a:rPr lang="es-ES" b="1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b="1" dirty="0" err="1" smtClean="0"/>
              <a:t>biases</a:t>
            </a:r>
            <a:r>
              <a:rPr lang="es-ES" b="1" dirty="0" smtClean="0"/>
              <a:t> </a:t>
            </a:r>
            <a:r>
              <a:rPr lang="es-ES" b="1" dirty="0" err="1" smtClean="0"/>
              <a:t>behavior</a:t>
            </a:r>
            <a:r>
              <a:rPr lang="es-ES" dirty="0" smtClean="0"/>
              <a:t> of </a:t>
            </a:r>
            <a:r>
              <a:rPr lang="es-ES" dirty="0" err="1" smtClean="0"/>
              <a:t>users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Lazer</a:t>
            </a:r>
            <a:r>
              <a:rPr lang="es-ES" dirty="0" smtClean="0"/>
              <a:t> et al., 2014).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39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Comparability</a:t>
            </a:r>
            <a:r>
              <a:rPr lang="es-ES" dirty="0" smtClean="0"/>
              <a:t> </a:t>
            </a:r>
            <a:r>
              <a:rPr lang="es-ES" dirty="0" err="1" smtClean="0"/>
              <a:t>across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SVI’s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represents</a:t>
            </a:r>
            <a:r>
              <a:rPr lang="es-ES" dirty="0" smtClean="0"/>
              <a:t> a </a:t>
            </a:r>
            <a:r>
              <a:rPr lang="es-ES" b="1" dirty="0" err="1" smtClean="0"/>
              <a:t>challenge</a:t>
            </a:r>
            <a:r>
              <a:rPr lang="es-ES" dirty="0" smtClean="0"/>
              <a:t> in GT, </a:t>
            </a:r>
            <a:r>
              <a:rPr lang="es-ES" dirty="0" err="1" smtClean="0"/>
              <a:t>mainly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series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b="1" dirty="0" err="1" smtClean="0"/>
              <a:t>normalized</a:t>
            </a:r>
            <a:r>
              <a:rPr lang="es-ES" dirty="0" smtClean="0"/>
              <a:t> to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peak</a:t>
            </a:r>
            <a:r>
              <a:rPr lang="es-ES" dirty="0" smtClean="0"/>
              <a:t> </a:t>
            </a:r>
            <a:r>
              <a:rPr lang="es-ES" dirty="0" err="1" smtClean="0"/>
              <a:t>popularity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Comparability</a:t>
            </a:r>
            <a:r>
              <a:rPr lang="es-ES" dirty="0" smtClean="0"/>
              <a:t> has to be done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quering</a:t>
            </a:r>
            <a:r>
              <a:rPr lang="es-ES" dirty="0" smtClean="0"/>
              <a:t> </a:t>
            </a:r>
            <a:r>
              <a:rPr lang="es-ES" b="1" dirty="0" err="1" smtClean="0"/>
              <a:t>two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b="1" dirty="0" smtClean="0"/>
              <a:t> at once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b="1" dirty="0" err="1" smtClean="0"/>
              <a:t>report</a:t>
            </a:r>
            <a:r>
              <a:rPr lang="es-ES" b="1" dirty="0" smtClean="0"/>
              <a:t> 0’s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low</a:t>
            </a:r>
            <a:r>
              <a:rPr lang="es-ES" dirty="0" smtClean="0"/>
              <a:t> </a:t>
            </a:r>
            <a:r>
              <a:rPr lang="es-ES" dirty="0" err="1" smtClean="0"/>
              <a:t>popularities</a:t>
            </a:r>
            <a:r>
              <a:rPr lang="es-ES" dirty="0" smtClean="0"/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s-ES" dirty="0" err="1" smtClean="0"/>
              <a:t>This</a:t>
            </a:r>
            <a:r>
              <a:rPr lang="es-ES" dirty="0" smtClean="0"/>
              <a:t> can be </a:t>
            </a:r>
            <a:r>
              <a:rPr lang="es-ES" dirty="0" err="1" smtClean="0"/>
              <a:t>solved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b="1" dirty="0" err="1" smtClean="0"/>
              <a:t>chaining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dirty="0" smtClean="0"/>
              <a:t> (Malagón-Selma et al., 2023)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b="1" dirty="0" err="1" smtClean="0"/>
              <a:t>benchmark</a:t>
            </a:r>
            <a:r>
              <a:rPr lang="es-ES" b="1" dirty="0" smtClean="0"/>
              <a:t> </a:t>
            </a:r>
            <a:r>
              <a:rPr lang="es-ES" b="1" dirty="0" err="1" smtClean="0"/>
              <a:t>terms</a:t>
            </a:r>
            <a:r>
              <a:rPr lang="es-ES" dirty="0" smtClean="0"/>
              <a:t> (</a:t>
            </a:r>
            <a:r>
              <a:rPr lang="es-ES" dirty="0" err="1" smtClean="0"/>
              <a:t>Springer</a:t>
            </a:r>
            <a:r>
              <a:rPr lang="es-ES" dirty="0" smtClean="0"/>
              <a:t> et al., 2023).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s-ES" dirty="0"/>
          </a:p>
          <a:p>
            <a:pPr lvl="1"/>
            <a:r>
              <a:rPr lang="es-ES" dirty="0" err="1" smtClean="0"/>
              <a:t>Certain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b="1" dirty="0" err="1" smtClean="0"/>
              <a:t>inflated</a:t>
            </a:r>
            <a:r>
              <a:rPr lang="es-ES" dirty="0" smtClean="0"/>
              <a:t> </a:t>
            </a:r>
            <a:r>
              <a:rPr lang="es-ES" dirty="0" err="1" smtClean="0"/>
              <a:t>due</a:t>
            </a:r>
            <a:r>
              <a:rPr lang="es-ES" dirty="0" smtClean="0"/>
              <a:t> to </a:t>
            </a:r>
            <a:r>
              <a:rPr lang="es-ES" dirty="0" err="1" smtClean="0"/>
              <a:t>their</a:t>
            </a:r>
            <a:r>
              <a:rPr lang="es-ES" dirty="0" smtClean="0"/>
              <a:t> </a:t>
            </a:r>
            <a:r>
              <a:rPr lang="es-ES" dirty="0" err="1" smtClean="0"/>
              <a:t>nature</a:t>
            </a:r>
            <a:r>
              <a:rPr lang="es-ES" dirty="0" smtClean="0"/>
              <a:t>, </a:t>
            </a:r>
            <a:r>
              <a:rPr lang="es-ES" dirty="0" err="1" smtClean="0"/>
              <a:t>f.e</a:t>
            </a:r>
            <a:r>
              <a:rPr lang="es-ES" dirty="0" smtClean="0"/>
              <a:t>. </a:t>
            </a:r>
            <a:r>
              <a:rPr lang="es-ES" dirty="0" err="1" smtClean="0"/>
              <a:t>financial</a:t>
            </a:r>
            <a:r>
              <a:rPr lang="es-ES" dirty="0" smtClean="0"/>
              <a:t> </a:t>
            </a:r>
            <a:r>
              <a:rPr lang="es-ES" dirty="0" err="1" smtClean="0"/>
              <a:t>investment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60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Inconsistencies</a:t>
            </a:r>
            <a:r>
              <a:rPr lang="es-ES" dirty="0" smtClean="0"/>
              <a:t> </a:t>
            </a:r>
            <a:r>
              <a:rPr lang="es-ES" dirty="0" err="1" smtClean="0"/>
              <a:t>across</a:t>
            </a:r>
            <a:r>
              <a:rPr lang="es-ES" dirty="0" smtClean="0"/>
              <a:t> time </a:t>
            </a:r>
            <a:r>
              <a:rPr lang="es-ES" dirty="0" err="1" smtClean="0"/>
              <a:t>frequencies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GT </a:t>
            </a:r>
            <a:r>
              <a:rPr lang="es-ES" dirty="0" err="1" smtClean="0"/>
              <a:t>provides</a:t>
            </a:r>
            <a:r>
              <a:rPr lang="es-ES" dirty="0" smtClean="0"/>
              <a:t> data in </a:t>
            </a:r>
            <a:r>
              <a:rPr lang="es-ES" b="1" dirty="0" err="1" smtClean="0"/>
              <a:t>various</a:t>
            </a:r>
            <a:r>
              <a:rPr lang="es-ES" b="1" dirty="0" smtClean="0"/>
              <a:t> time </a:t>
            </a:r>
            <a:r>
              <a:rPr lang="es-ES" b="1" dirty="0" err="1" smtClean="0"/>
              <a:t>frequencies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consistency</a:t>
            </a:r>
            <a:r>
              <a:rPr lang="es-ES" dirty="0" smtClean="0"/>
              <a:t> </a:t>
            </a:r>
            <a:r>
              <a:rPr lang="es-ES" dirty="0" err="1" smtClean="0"/>
              <a:t>among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guaranteed</a:t>
            </a:r>
            <a:r>
              <a:rPr lang="es-ES" dirty="0" smtClean="0"/>
              <a:t> (</a:t>
            </a:r>
            <a:r>
              <a:rPr lang="es-ES" dirty="0" err="1" smtClean="0"/>
              <a:t>Eichenauer</a:t>
            </a:r>
            <a:r>
              <a:rPr lang="es-ES" dirty="0" smtClean="0"/>
              <a:t> et al, 2022).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Wolozsko</a:t>
            </a:r>
            <a:r>
              <a:rPr lang="es-ES" dirty="0" smtClean="0"/>
              <a:t> (2020): </a:t>
            </a:r>
            <a:r>
              <a:rPr lang="es-ES" dirty="0" err="1" smtClean="0"/>
              <a:t>Weekly</a:t>
            </a:r>
            <a:r>
              <a:rPr lang="es-ES" dirty="0" smtClean="0"/>
              <a:t> series </a:t>
            </a:r>
            <a:r>
              <a:rPr lang="es-ES" b="1" dirty="0" smtClean="0"/>
              <a:t>do </a:t>
            </a:r>
            <a:r>
              <a:rPr lang="es-ES" b="1" dirty="0" err="1" smtClean="0"/>
              <a:t>not</a:t>
            </a:r>
            <a:r>
              <a:rPr lang="es-ES" b="1" dirty="0" smtClean="0"/>
              <a:t> </a:t>
            </a:r>
            <a:r>
              <a:rPr lang="es-ES" b="1" dirty="0" err="1" smtClean="0"/>
              <a:t>align</a:t>
            </a:r>
            <a:r>
              <a:rPr lang="es-ES" dirty="0" smtClean="0"/>
              <a:t> </a:t>
            </a:r>
            <a:r>
              <a:rPr lang="es-ES" dirty="0" err="1" smtClean="0"/>
              <a:t>consistently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monthly</a:t>
            </a:r>
            <a:r>
              <a:rPr lang="es-ES" dirty="0" smtClean="0"/>
              <a:t> series.</a:t>
            </a:r>
          </a:p>
          <a:p>
            <a:pPr lvl="1"/>
            <a:r>
              <a:rPr lang="es-ES" dirty="0" err="1" smtClean="0"/>
              <a:t>Eichenauer</a:t>
            </a:r>
            <a:r>
              <a:rPr lang="es-ES" dirty="0" smtClean="0"/>
              <a:t> (2022): </a:t>
            </a:r>
            <a:r>
              <a:rPr lang="es-ES" b="1" dirty="0" err="1" smtClean="0"/>
              <a:t>Raw</a:t>
            </a:r>
            <a:r>
              <a:rPr lang="es-ES" b="1" dirty="0" smtClean="0"/>
              <a:t> data </a:t>
            </a:r>
            <a:r>
              <a:rPr lang="es-ES" b="1" dirty="0" err="1" smtClean="0"/>
              <a:t>varies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time </a:t>
            </a:r>
            <a:r>
              <a:rPr lang="es-ES" dirty="0" err="1" smtClean="0"/>
              <a:t>frequencies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99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FFB871"/>
          </a:solidFill>
          <a:ln>
            <a:solidFill>
              <a:srgbClr val="FFB871"/>
            </a:solidFill>
          </a:ln>
        </p:spPr>
        <p:txBody>
          <a:bodyPr/>
          <a:lstStyle/>
          <a:p>
            <a:r>
              <a:rPr lang="es-ES" dirty="0" err="1" smtClean="0"/>
              <a:t>Inconsistencies</a:t>
            </a:r>
            <a:r>
              <a:rPr lang="es-ES" dirty="0" smtClean="0"/>
              <a:t> </a:t>
            </a:r>
            <a:r>
              <a:rPr lang="es-ES" dirty="0" err="1" smtClean="0"/>
              <a:t>derived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Derived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GT </a:t>
            </a:r>
            <a:r>
              <a:rPr lang="es-ES" dirty="0" err="1" smtClean="0"/>
              <a:t>reporting</a:t>
            </a:r>
            <a:r>
              <a:rPr lang="es-ES" dirty="0" smtClean="0"/>
              <a:t> data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b="1" dirty="0" err="1" smtClean="0"/>
              <a:t>sample</a:t>
            </a:r>
            <a:r>
              <a:rPr lang="es-ES" dirty="0" smtClean="0"/>
              <a:t> of </a:t>
            </a:r>
            <a:r>
              <a:rPr lang="es-ES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b="1" dirty="0" err="1" smtClean="0"/>
              <a:t>change</a:t>
            </a:r>
            <a:r>
              <a:rPr lang="es-ES" b="1" dirty="0" smtClean="0"/>
              <a:t> </a:t>
            </a:r>
            <a:r>
              <a:rPr lang="es-ES" b="1" dirty="0" err="1" smtClean="0"/>
              <a:t>daily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b="1" dirty="0" err="1" smtClean="0"/>
              <a:t>Identical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set of </a:t>
            </a:r>
            <a:r>
              <a:rPr lang="es-ES" dirty="0" err="1" smtClean="0"/>
              <a:t>results</a:t>
            </a:r>
            <a:r>
              <a:rPr lang="es-ES" dirty="0" smtClean="0"/>
              <a:t> (Cebrián and </a:t>
            </a:r>
            <a:r>
              <a:rPr lang="es-ES" dirty="0" err="1" smtClean="0"/>
              <a:t>Domenech</a:t>
            </a:r>
            <a:r>
              <a:rPr lang="es-ES" dirty="0" smtClean="0"/>
              <a:t>, 2023).</a:t>
            </a:r>
          </a:p>
          <a:p>
            <a:pPr lvl="1"/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authors</a:t>
            </a:r>
            <a:r>
              <a:rPr lang="es-ES" dirty="0" smtClean="0"/>
              <a:t> do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explicitely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these</a:t>
            </a:r>
            <a:r>
              <a:rPr lang="es-ES" dirty="0" smtClean="0"/>
              <a:t> </a:t>
            </a:r>
            <a:r>
              <a:rPr lang="es-ES" b="1" dirty="0" err="1" smtClean="0"/>
              <a:t>inconsistencies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others</a:t>
            </a:r>
            <a:r>
              <a:rPr lang="es-ES" dirty="0" smtClean="0"/>
              <a:t> do </a:t>
            </a:r>
            <a:r>
              <a:rPr lang="es-ES" dirty="0" err="1" smtClean="0"/>
              <a:t>identify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consider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to be </a:t>
            </a:r>
            <a:r>
              <a:rPr lang="es-ES" dirty="0" err="1" smtClean="0"/>
              <a:t>negligible</a:t>
            </a:r>
            <a:r>
              <a:rPr lang="es-ES" dirty="0"/>
              <a:t> </a:t>
            </a:r>
            <a:r>
              <a:rPr lang="es-ES" dirty="0" smtClean="0"/>
              <a:t>(Da et al. 2011).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389119" y="5012874"/>
            <a:ext cx="3502551" cy="1164088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000" dirty="0" err="1" smtClean="0"/>
              <a:t>This</a:t>
            </a:r>
            <a:r>
              <a:rPr lang="es-ES" sz="3000" dirty="0" smtClean="0"/>
              <a:t> </a:t>
            </a:r>
            <a:r>
              <a:rPr lang="es-ES" sz="3000" dirty="0" err="1" smtClean="0"/>
              <a:t>will</a:t>
            </a:r>
            <a:r>
              <a:rPr lang="es-ES" sz="3000" dirty="0" smtClean="0"/>
              <a:t> be </a:t>
            </a:r>
            <a:r>
              <a:rPr lang="es-ES" sz="3000" dirty="0" err="1" smtClean="0"/>
              <a:t>our</a:t>
            </a:r>
            <a:r>
              <a:rPr lang="es-ES" sz="3000" dirty="0" smtClean="0"/>
              <a:t> </a:t>
            </a:r>
            <a:r>
              <a:rPr lang="es-ES" sz="3000" dirty="0" err="1" smtClean="0"/>
              <a:t>focus</a:t>
            </a:r>
            <a:r>
              <a:rPr lang="es-ES" sz="3000" dirty="0" smtClean="0"/>
              <a:t>!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2269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Reducing</a:t>
            </a:r>
            <a:r>
              <a:rPr lang="es-ES" dirty="0" smtClean="0"/>
              <a:t> </a:t>
            </a:r>
            <a:r>
              <a:rPr lang="es-ES" dirty="0" err="1" smtClean="0"/>
              <a:t>incosistencies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averaging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77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/>
              <a:t>g</a:t>
            </a:r>
            <a:r>
              <a:rPr lang="es-ES" dirty="0" err="1" smtClean="0"/>
              <a:t>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common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  <a:r>
              <a:rPr lang="es-ES" dirty="0" err="1" smtClean="0"/>
              <a:t>authors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to </a:t>
            </a:r>
            <a:r>
              <a:rPr lang="es-ES" dirty="0" err="1" smtClean="0"/>
              <a:t>overcome</a:t>
            </a:r>
            <a:r>
              <a:rPr lang="es-ES" dirty="0" smtClean="0"/>
              <a:t> </a:t>
            </a:r>
            <a:r>
              <a:rPr lang="es-ES" dirty="0" err="1" smtClean="0"/>
              <a:t>these</a:t>
            </a:r>
            <a:r>
              <a:rPr lang="es-ES" dirty="0" smtClean="0"/>
              <a:t> </a:t>
            </a:r>
            <a:r>
              <a:rPr lang="es-ES" dirty="0" err="1" smtClean="0"/>
              <a:t>inconsistencies</a:t>
            </a:r>
            <a:r>
              <a:rPr lang="es-ES" dirty="0" smtClean="0"/>
              <a:t> has </a:t>
            </a:r>
            <a:r>
              <a:rPr lang="es-ES" dirty="0" err="1" smtClean="0"/>
              <a:t>been</a:t>
            </a:r>
            <a:r>
              <a:rPr lang="es-ES" dirty="0" smtClean="0"/>
              <a:t> to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b="1" dirty="0" err="1" smtClean="0"/>
              <a:t>different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and </a:t>
            </a:r>
            <a:r>
              <a:rPr lang="es-ES" dirty="0" err="1" smtClean="0"/>
              <a:t>then</a:t>
            </a:r>
            <a:r>
              <a:rPr lang="es-ES" dirty="0" smtClean="0"/>
              <a:t> use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average</a:t>
            </a:r>
            <a:r>
              <a:rPr lang="es-ES" b="1" dirty="0" smtClean="0"/>
              <a:t> SVI</a:t>
            </a:r>
            <a:r>
              <a:rPr lang="es-ES" dirty="0" smtClean="0"/>
              <a:t>. 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D’Amuri</a:t>
            </a:r>
            <a:r>
              <a:rPr lang="es-ES" dirty="0" smtClean="0"/>
              <a:t> and </a:t>
            </a:r>
            <a:r>
              <a:rPr lang="es-ES" dirty="0" err="1" smtClean="0"/>
              <a:t>Marcucci</a:t>
            </a:r>
            <a:r>
              <a:rPr lang="es-ES" dirty="0" smtClean="0"/>
              <a:t> (2017)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b="1" dirty="0" smtClean="0"/>
              <a:t>24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‘Jobs’.</a:t>
            </a:r>
          </a:p>
          <a:p>
            <a:pPr lvl="1"/>
            <a:r>
              <a:rPr lang="es-ES" dirty="0" err="1" smtClean="0"/>
              <a:t>Saxa</a:t>
            </a:r>
            <a:r>
              <a:rPr lang="es-ES" dirty="0" smtClean="0"/>
              <a:t> (2015)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b="1" dirty="0" smtClean="0"/>
              <a:t>10</a:t>
            </a:r>
            <a:r>
              <a:rPr lang="es-ES" dirty="0" smtClean="0"/>
              <a:t> </a:t>
            </a:r>
            <a:r>
              <a:rPr lang="es-ES" dirty="0" err="1" smtClean="0"/>
              <a:t>extracctins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mortgage-related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. </a:t>
            </a:r>
          </a:p>
          <a:p>
            <a:pPr lvl="1"/>
            <a:endParaRPr lang="es-ES" dirty="0"/>
          </a:p>
          <a:p>
            <a:pPr marL="0" indent="0">
              <a:buNone/>
            </a:pP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6852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69" y="2178067"/>
            <a:ext cx="7195197" cy="3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Materials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/>
              <a:t> tutorial: </a:t>
            </a: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rpubs.com/ecebcer/1190032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PC </a:t>
            </a:r>
            <a:r>
              <a:rPr lang="es-ES" dirty="0" err="1" smtClean="0"/>
              <a:t>with</a:t>
            </a:r>
            <a:r>
              <a:rPr lang="es-ES" dirty="0"/>
              <a:t> R-Studio: </a:t>
            </a:r>
            <a:r>
              <a:rPr lang="es-ES" dirty="0">
                <a:hlinkClick r:id="rId3"/>
              </a:rPr>
              <a:t>https://posit.co/download/rstudio-desktop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GitHub </a:t>
            </a:r>
            <a:r>
              <a:rPr lang="es-ES" dirty="0" err="1" smtClean="0"/>
              <a:t>repository</a:t>
            </a:r>
            <a:r>
              <a:rPr lang="es-ES" dirty="0" smtClean="0"/>
              <a:t> (</a:t>
            </a:r>
            <a:r>
              <a:rPr lang="es-ES" dirty="0" err="1" smtClean="0"/>
              <a:t>just</a:t>
            </a:r>
            <a:r>
              <a:rPr lang="es-ES" dirty="0" smtClean="0"/>
              <a:t> in case</a:t>
            </a:r>
            <a:r>
              <a:rPr lang="es-ES" dirty="0"/>
              <a:t>): </a:t>
            </a:r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github.com/ecebcerupv/T4-Google-Trends-data-CARMA-2024-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  <a:p>
            <a:r>
              <a:rPr lang="es-ES" dirty="0" err="1" smtClean="0"/>
              <a:t>Theoretical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r>
              <a:rPr lang="es-ES" dirty="0"/>
              <a:t>: </a:t>
            </a:r>
            <a:r>
              <a:rPr lang="es-ES" dirty="0">
                <a:hlinkClick r:id="rId5"/>
              </a:rPr>
              <a:t>https://</a:t>
            </a:r>
            <a:r>
              <a:rPr lang="es-ES" dirty="0" smtClean="0">
                <a:hlinkClick r:id="rId5"/>
              </a:rPr>
              <a:t>www.sciencedirect.com/science/article/pii/S0040162524001148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51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75" y="1454995"/>
            <a:ext cx="9860973" cy="46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00" y="1486800"/>
            <a:ext cx="9709266" cy="46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838200" y="2922105"/>
            <a:ext cx="10281699" cy="1662403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observe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more popular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</a:t>
            </a:r>
            <a:r>
              <a:rPr lang="es-ES" dirty="0" err="1" smtClean="0"/>
              <a:t>vary</a:t>
            </a:r>
            <a:r>
              <a:rPr lang="es-ES" dirty="0" smtClean="0"/>
              <a:t> </a:t>
            </a:r>
            <a:r>
              <a:rPr lang="es-ES" dirty="0" err="1" smtClean="0"/>
              <a:t>amongst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. </a:t>
            </a:r>
            <a:r>
              <a:rPr lang="es-ES" dirty="0" err="1" smtClean="0"/>
              <a:t>Therefore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consider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to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indirect</a:t>
            </a:r>
            <a:r>
              <a:rPr lang="es-ES" dirty="0" smtClean="0"/>
              <a:t> </a:t>
            </a:r>
            <a:r>
              <a:rPr lang="es-ES" b="1" dirty="0" err="1" smtClean="0"/>
              <a:t>measure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627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2894275" y="2922105"/>
            <a:ext cx="6535972" cy="2894274"/>
          </a:xfrm>
          <a:prstGeom prst="rect">
            <a:avLst/>
          </a:prstGeom>
          <a:solidFill>
            <a:srgbClr val="FFB871"/>
          </a:solidFill>
          <a:ln>
            <a:solidFill>
              <a:srgbClr val="FFB87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err="1" smtClean="0"/>
                  <a:t>Finally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we</a:t>
                </a:r>
                <a:r>
                  <a:rPr lang="es-ES" dirty="0" smtClean="0"/>
                  <a:t> derive </a:t>
                </a:r>
                <a:r>
                  <a:rPr lang="es-ES" dirty="0" err="1" smtClean="0"/>
                  <a:t>these</a:t>
                </a:r>
                <a:r>
                  <a:rPr lang="es-ES" dirty="0" smtClean="0"/>
                  <a:t> formula </a:t>
                </a:r>
                <a:r>
                  <a:rPr lang="es-ES" dirty="0" err="1" smtClean="0"/>
                  <a:t>which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model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relationship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between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query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popularity</a:t>
                </a:r>
                <a:r>
                  <a:rPr lang="es-ES" dirty="0" smtClean="0"/>
                  <a:t>, MAPE and </a:t>
                </a:r>
                <a:r>
                  <a:rPr lang="es-ES" dirty="0" err="1" smtClean="0"/>
                  <a:t>number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extractions</a:t>
                </a:r>
                <a:r>
                  <a:rPr lang="es-ES" dirty="0" smtClean="0"/>
                  <a:t>: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𝑀𝐴𝑃𝐸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=1.3728∗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𝑠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+0.0034∗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ES" i="1" dirty="0" smtClean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:endParaRPr lang="es-ES" i="1" dirty="0" smtClean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𝑘</m:t>
                      </m:r>
                      <m:r>
                        <a:rPr lang="es-ES" i="1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(1.3728∗</m:t>
                              </m:r>
                              <m:acc>
                                <m:accPr>
                                  <m:chr m:val="̅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𝑠</m:t>
                                  </m:r>
                                </m:e>
                              </m:acc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+0.0034∗</m:t>
                              </m:r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𝑀𝐴𝑃𝐸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45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Method</a:t>
            </a:r>
            <a:r>
              <a:rPr lang="es-ES" dirty="0" smtClean="0"/>
              <a:t> and </a:t>
            </a:r>
            <a:r>
              <a:rPr lang="es-ES" dirty="0" err="1" smtClean="0"/>
              <a:t>graphical</a:t>
            </a:r>
            <a:r>
              <a:rPr lang="es-ES" dirty="0" smtClean="0"/>
              <a:t> </a:t>
            </a:r>
            <a:r>
              <a:rPr lang="es-ES" dirty="0" err="1" smtClean="0"/>
              <a:t>evidence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84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I: </a:t>
            </a:r>
            <a:r>
              <a:rPr lang="es-ES" dirty="0" err="1" smtClean="0"/>
              <a:t>Retrieval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order</a:t>
            </a:r>
            <a:r>
              <a:rPr lang="es-ES" dirty="0" smtClean="0"/>
              <a:t> to </a:t>
            </a:r>
            <a:r>
              <a:rPr lang="es-ES" dirty="0" err="1" smtClean="0"/>
              <a:t>retrieve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data, </a:t>
            </a:r>
            <a:r>
              <a:rPr lang="es-ES" dirty="0" err="1" smtClean="0"/>
              <a:t>we</a:t>
            </a:r>
            <a:r>
              <a:rPr lang="es-ES" dirty="0" smtClean="0"/>
              <a:t> can use a </a:t>
            </a:r>
            <a:r>
              <a:rPr lang="es-ES" dirty="0" err="1" smtClean="0"/>
              <a:t>trick</a:t>
            </a:r>
            <a:r>
              <a:rPr lang="es-ES" dirty="0" smtClean="0"/>
              <a:t> </a:t>
            </a:r>
            <a:r>
              <a:rPr lang="es-ES" dirty="0" err="1" smtClean="0"/>
              <a:t>implemented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Askitas</a:t>
            </a:r>
            <a:r>
              <a:rPr lang="es-ES" dirty="0" smtClean="0"/>
              <a:t> (2011) and </a:t>
            </a:r>
            <a:r>
              <a:rPr lang="es-ES" dirty="0" err="1" smtClean="0"/>
              <a:t>the</a:t>
            </a:r>
            <a:r>
              <a:rPr lang="es-ES" dirty="0" smtClean="0"/>
              <a:t> R-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  <a:r>
              <a:rPr lang="es-ES" b="1" dirty="0" smtClean="0"/>
              <a:t>‘</a:t>
            </a:r>
            <a:r>
              <a:rPr lang="es-ES" b="1" dirty="0" err="1" smtClean="0"/>
              <a:t>trendecon</a:t>
            </a:r>
            <a:r>
              <a:rPr lang="es-ES" b="1" dirty="0" smtClean="0"/>
              <a:t>’</a:t>
            </a:r>
            <a:r>
              <a:rPr lang="es-ES" dirty="0" smtClean="0"/>
              <a:t>,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Eichenauer</a:t>
            </a:r>
            <a:r>
              <a:rPr lang="es-ES" dirty="0" smtClean="0"/>
              <a:t> (2022).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b="1" dirty="0" smtClean="0"/>
              <a:t>vector of </a:t>
            </a:r>
            <a:r>
              <a:rPr lang="es-ES" b="1" dirty="0" err="1" smtClean="0"/>
              <a:t>letters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can be </a:t>
            </a:r>
            <a:r>
              <a:rPr lang="es-ES" dirty="0" err="1" smtClean="0"/>
              <a:t>used</a:t>
            </a:r>
            <a:r>
              <a:rPr lang="es-ES" dirty="0" smtClean="0"/>
              <a:t> to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b="1" dirty="0" err="1" smtClean="0"/>
              <a:t>different</a:t>
            </a:r>
            <a:r>
              <a:rPr lang="es-ES" b="1" dirty="0" smtClean="0"/>
              <a:t> </a:t>
            </a:r>
            <a:r>
              <a:rPr lang="es-ES" b="1" dirty="0" err="1" smtClean="0"/>
              <a:t>samples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i="1" dirty="0" smtClean="0"/>
              <a:t>Note: </a:t>
            </a:r>
            <a:r>
              <a:rPr lang="es-ES" i="1" dirty="0" err="1" smtClean="0"/>
              <a:t>You</a:t>
            </a:r>
            <a:r>
              <a:rPr lang="es-ES" i="1" dirty="0" smtClean="0"/>
              <a:t> </a:t>
            </a:r>
            <a:r>
              <a:rPr lang="es-ES" i="1" dirty="0" err="1" smtClean="0"/>
              <a:t>could</a:t>
            </a:r>
            <a:r>
              <a:rPr lang="es-ES" i="1" dirty="0" smtClean="0"/>
              <a:t> </a:t>
            </a:r>
            <a:r>
              <a:rPr lang="es-ES" i="1" dirty="0" err="1" smtClean="0"/>
              <a:t>also</a:t>
            </a:r>
            <a:r>
              <a:rPr lang="es-ES" i="1" dirty="0" smtClean="0"/>
              <a:t> do </a:t>
            </a:r>
            <a:r>
              <a:rPr lang="es-ES" i="1" dirty="0" err="1" smtClean="0"/>
              <a:t>this</a:t>
            </a:r>
            <a:r>
              <a:rPr lang="es-ES" i="1" dirty="0" smtClean="0"/>
              <a:t> </a:t>
            </a:r>
            <a:r>
              <a:rPr lang="es-ES" i="1" dirty="0" err="1" smtClean="0"/>
              <a:t>with</a:t>
            </a:r>
            <a:r>
              <a:rPr lang="es-ES" i="1" dirty="0" smtClean="0"/>
              <a:t> </a:t>
            </a:r>
            <a:r>
              <a:rPr lang="es-ES" i="1" dirty="0" err="1" smtClean="0"/>
              <a:t>the</a:t>
            </a:r>
            <a:r>
              <a:rPr lang="es-ES" i="1" dirty="0" smtClean="0"/>
              <a:t> R-</a:t>
            </a:r>
            <a:r>
              <a:rPr lang="es-ES" i="1" dirty="0" err="1" smtClean="0"/>
              <a:t>package</a:t>
            </a:r>
            <a:r>
              <a:rPr lang="es-ES" i="1" dirty="0" smtClean="0"/>
              <a:t> ‘</a:t>
            </a:r>
            <a:r>
              <a:rPr lang="es-ES" i="1" dirty="0" err="1" smtClean="0"/>
              <a:t>gtrendsR</a:t>
            </a:r>
            <a:r>
              <a:rPr lang="es-ES" i="1" dirty="0" smtClean="0"/>
              <a:t>’.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endParaRPr lang="es-ES" i="1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03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I: </a:t>
            </a:r>
            <a:r>
              <a:rPr lang="es-ES" dirty="0" err="1" smtClean="0"/>
              <a:t>Retrieval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Steps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971550" lvl="1" indent="-514350">
              <a:buFont typeface="+mj-lt"/>
              <a:buAutoNum type="arabicParenR"/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vector of </a:t>
            </a:r>
            <a:r>
              <a:rPr lang="es-ES" b="1" dirty="0" err="1" smtClean="0"/>
              <a:t>letters</a:t>
            </a:r>
            <a:r>
              <a:rPr lang="es-ES" dirty="0" smtClean="0"/>
              <a:t> (</a:t>
            </a:r>
            <a:r>
              <a:rPr lang="es-ES" dirty="0" err="1" smtClean="0"/>
              <a:t>Askitas</a:t>
            </a:r>
            <a:r>
              <a:rPr lang="es-ES" dirty="0" smtClean="0"/>
              <a:t>, 2015).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971550" lvl="1" indent="-514350">
              <a:buFont typeface="+mj-lt"/>
              <a:buAutoNum type="arabicParenR" startAt="2"/>
            </a:pPr>
            <a:r>
              <a:rPr lang="es-ES" b="1" dirty="0" err="1" smtClean="0"/>
              <a:t>Retrieve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queries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‘</a:t>
            </a:r>
            <a:r>
              <a:rPr lang="es-ES" dirty="0" err="1" smtClean="0"/>
              <a:t>trendecon</a:t>
            </a:r>
            <a:r>
              <a:rPr lang="es-ES" dirty="0" smtClean="0"/>
              <a:t>’ </a:t>
            </a:r>
            <a:r>
              <a:rPr lang="es-ES" dirty="0" err="1" smtClean="0"/>
              <a:t>package</a:t>
            </a:r>
            <a:r>
              <a:rPr lang="es-ES" dirty="0" smtClean="0"/>
              <a:t> (</a:t>
            </a:r>
            <a:r>
              <a:rPr lang="es-ES" dirty="0" err="1" smtClean="0"/>
              <a:t>Eichenauer</a:t>
            </a:r>
            <a:r>
              <a:rPr lang="es-ES" dirty="0" smtClean="0"/>
              <a:t>, 2022).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971550" lvl="1" indent="-514350">
              <a:buFont typeface="+mj-lt"/>
              <a:buAutoNum type="arabicParenR" startAt="3"/>
            </a:pP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difference</a:t>
            </a:r>
            <a:r>
              <a:rPr lang="es-ES" b="1" dirty="0" smtClean="0"/>
              <a:t> </a:t>
            </a:r>
            <a:r>
              <a:rPr lang="es-ES" b="1" dirty="0" err="1" smtClean="0"/>
              <a:t>among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(Cebrián and </a:t>
            </a:r>
            <a:r>
              <a:rPr lang="es-ES" dirty="0" err="1" smtClean="0"/>
              <a:t>Domenech</a:t>
            </a:r>
            <a:r>
              <a:rPr lang="es-ES" dirty="0" smtClean="0"/>
              <a:t>, 2023).</a:t>
            </a:r>
          </a:p>
          <a:p>
            <a:pPr marL="971550" lvl="1" indent="-514350">
              <a:buFont typeface="+mj-lt"/>
              <a:buAutoNum type="arabicParenR" startAt="3"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3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II: </a:t>
            </a:r>
            <a:r>
              <a:rPr lang="es-ES" dirty="0" err="1" smtClean="0"/>
              <a:t>Processing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R</a:t>
            </a:r>
            <a:r>
              <a:rPr lang="es-ES" dirty="0" err="1" smtClean="0"/>
              <a:t>emember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in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compute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popularity</a:t>
            </a:r>
            <a:r>
              <a:rPr lang="es-ES" b="1" dirty="0" smtClean="0"/>
              <a:t> of a </a:t>
            </a:r>
            <a:r>
              <a:rPr lang="es-ES" b="1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b="1" dirty="0" err="1" smtClean="0"/>
              <a:t>across</a:t>
            </a:r>
            <a:r>
              <a:rPr lang="es-ES" b="1" dirty="0" smtClean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. 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smtClean="0"/>
              <a:t>To do </a:t>
            </a:r>
            <a:r>
              <a:rPr lang="es-ES" dirty="0" err="1" smtClean="0"/>
              <a:t>that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calculate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standard </a:t>
            </a:r>
            <a:r>
              <a:rPr lang="es-ES" b="1" dirty="0" err="1" smtClean="0"/>
              <a:t>deviation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each</a:t>
            </a:r>
            <a:r>
              <a:rPr lang="es-ES" b="1" dirty="0" smtClean="0"/>
              <a:t> data </a:t>
            </a:r>
            <a:r>
              <a:rPr lang="es-ES" b="1" dirty="0" err="1" smtClean="0"/>
              <a:t>point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series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then</a:t>
            </a:r>
            <a:r>
              <a:rPr lang="es-ES" dirty="0" smtClean="0"/>
              <a:t> compute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average</a:t>
            </a:r>
            <a:r>
              <a:rPr lang="es-ES" b="1" dirty="0" smtClean="0"/>
              <a:t> of </a:t>
            </a:r>
            <a:r>
              <a:rPr lang="es-ES" b="1" dirty="0" err="1" smtClean="0"/>
              <a:t>s.d.’s</a:t>
            </a:r>
            <a:r>
              <a:rPr lang="es-ES" b="1" dirty="0" smtClean="0"/>
              <a:t> </a:t>
            </a:r>
            <a:r>
              <a:rPr lang="es-ES" b="1" dirty="0" err="1" smtClean="0"/>
              <a:t>across</a:t>
            </a:r>
            <a:r>
              <a:rPr lang="es-ES" b="1" dirty="0" smtClean="0"/>
              <a:t> </a:t>
            </a:r>
            <a:r>
              <a:rPr lang="es-ES" b="1" dirty="0" err="1" smtClean="0"/>
              <a:t>all</a:t>
            </a:r>
            <a:r>
              <a:rPr lang="es-ES" b="1" dirty="0" smtClean="0"/>
              <a:t> </a:t>
            </a:r>
            <a:r>
              <a:rPr lang="es-ES" b="1" dirty="0" err="1" smtClean="0"/>
              <a:t>points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series.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528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II: </a:t>
            </a:r>
            <a:r>
              <a:rPr lang="es-ES" dirty="0" err="1" smtClean="0"/>
              <a:t>Processing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Then</a:t>
            </a:r>
            <a:r>
              <a:rPr lang="es-ES" dirty="0" smtClean="0"/>
              <a:t>,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formulas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obtain</a:t>
            </a:r>
            <a:r>
              <a:rPr lang="es-ES" dirty="0" smtClean="0"/>
              <a:t>: </a:t>
            </a:r>
          </a:p>
          <a:p>
            <a:pPr marL="0" indent="0">
              <a:buNone/>
            </a:pPr>
            <a:endParaRPr lang="es-ES" dirty="0"/>
          </a:p>
          <a:p>
            <a:pPr lvl="1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minimum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 </a:t>
            </a:r>
            <a:r>
              <a:rPr lang="es-ES" dirty="0" err="1" smtClean="0"/>
              <a:t>obtainable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standard </a:t>
            </a:r>
            <a:r>
              <a:rPr lang="es-ES" dirty="0" err="1" smtClean="0"/>
              <a:t>deviation</a:t>
            </a:r>
            <a:r>
              <a:rPr lang="es-ES" dirty="0" smtClean="0"/>
              <a:t> of a </a:t>
            </a:r>
            <a:r>
              <a:rPr lang="es-ES" dirty="0" err="1" smtClean="0"/>
              <a:t>query</a:t>
            </a:r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</a:t>
            </a:r>
            <a:r>
              <a:rPr lang="es-ES" dirty="0" err="1" smtClean="0"/>
              <a:t>necessary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r>
              <a:rPr lang="es-ES" dirty="0" smtClean="0"/>
              <a:t> in </a:t>
            </a:r>
            <a:r>
              <a:rPr lang="es-ES" dirty="0" err="1" smtClean="0"/>
              <a:t>order</a:t>
            </a:r>
            <a:r>
              <a:rPr lang="es-ES" dirty="0" smtClean="0"/>
              <a:t> to </a:t>
            </a: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SVI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296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4</a:t>
            </a:r>
            <a:r>
              <a:rPr lang="es-ES" dirty="0" smtClean="0"/>
              <a:t>. </a:t>
            </a:r>
            <a:r>
              <a:rPr lang="es-ES" dirty="0" err="1" smtClean="0"/>
              <a:t>Calculating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necessary</a:t>
            </a:r>
            <a:r>
              <a:rPr lang="es-ES" dirty="0" smtClean="0"/>
              <a:t> </a:t>
            </a:r>
            <a:r>
              <a:rPr lang="es-ES" dirty="0" err="1" smtClean="0"/>
              <a:t>extractions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0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III: </a:t>
            </a:r>
            <a:r>
              <a:rPr lang="es-ES" dirty="0" err="1" smtClean="0"/>
              <a:t>Solving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our</a:t>
            </a:r>
            <a:r>
              <a:rPr lang="es-ES" dirty="0" smtClean="0"/>
              <a:t> case, </a:t>
            </a:r>
            <a:r>
              <a:rPr lang="es-ES" b="1" dirty="0" smtClean="0"/>
              <a:t>46 more </a:t>
            </a:r>
            <a:r>
              <a:rPr lang="es-ES" b="1" dirty="0" err="1" smtClean="0"/>
              <a:t>extractions</a:t>
            </a:r>
            <a:r>
              <a:rPr lang="es-ES" dirty="0" smtClean="0"/>
              <a:t> are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top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ones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beginning</a:t>
            </a:r>
            <a:r>
              <a:rPr lang="es-ES" dirty="0" smtClean="0"/>
              <a:t>. </a:t>
            </a:r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To do </a:t>
            </a:r>
            <a:r>
              <a:rPr lang="es-ES" dirty="0" err="1" smtClean="0"/>
              <a:t>that</a:t>
            </a:r>
            <a:r>
              <a:rPr lang="es-ES" dirty="0" smtClean="0"/>
              <a:t>, once </a:t>
            </a:r>
            <a:r>
              <a:rPr lang="es-ES" dirty="0" err="1" smtClean="0"/>
              <a:t>again</a:t>
            </a:r>
            <a:r>
              <a:rPr lang="es-ES" dirty="0" smtClean="0"/>
              <a:t> </a:t>
            </a:r>
            <a:r>
              <a:rPr lang="es-ES" b="1" dirty="0" err="1" smtClean="0"/>
              <a:t>we</a:t>
            </a:r>
            <a:r>
              <a:rPr lang="es-ES" b="1" dirty="0" smtClean="0"/>
              <a:t> </a:t>
            </a:r>
            <a:r>
              <a:rPr lang="es-ES" b="1" dirty="0" err="1" smtClean="0"/>
              <a:t>obtain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/>
              <a:t> </a:t>
            </a:r>
            <a:r>
              <a:rPr lang="es-ES" b="1" dirty="0" err="1" smtClean="0"/>
              <a:t>extractions</a:t>
            </a:r>
            <a:r>
              <a:rPr lang="es-ES" dirty="0" smtClean="0"/>
              <a:t> (</a:t>
            </a:r>
            <a:r>
              <a:rPr lang="es-ES" dirty="0" err="1" smtClean="0"/>
              <a:t>Practical</a:t>
            </a:r>
            <a:r>
              <a:rPr lang="es-ES" dirty="0" smtClean="0"/>
              <a:t> Case </a:t>
            </a:r>
            <a:r>
              <a:rPr lang="es-ES" dirty="0" err="1" smtClean="0"/>
              <a:t>Part</a:t>
            </a:r>
            <a:r>
              <a:rPr lang="es-ES" dirty="0" smtClean="0"/>
              <a:t> I). 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And </a:t>
            </a: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b="1" dirty="0" err="1" smtClean="0"/>
              <a:t>create</a:t>
            </a:r>
            <a:r>
              <a:rPr lang="es-ES" b="1" dirty="0" smtClean="0"/>
              <a:t> a </a:t>
            </a:r>
            <a:r>
              <a:rPr lang="es-ES" b="1" dirty="0" err="1" smtClean="0"/>
              <a:t>rescaled</a:t>
            </a:r>
            <a:r>
              <a:rPr lang="es-ES" b="1" dirty="0" smtClean="0"/>
              <a:t> SVI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consistent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error. </a:t>
            </a:r>
          </a:p>
          <a:p>
            <a:pPr lvl="1"/>
            <a:endParaRPr lang="es-ES" dirty="0"/>
          </a:p>
          <a:p>
            <a:pPr lvl="1"/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latest</a:t>
            </a:r>
            <a:r>
              <a:rPr lang="es-ES" dirty="0" smtClean="0"/>
              <a:t> SVI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can be </a:t>
            </a:r>
            <a:r>
              <a:rPr lang="es-ES" dirty="0" err="1" smtClean="0"/>
              <a:t>used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forecasting</a:t>
            </a:r>
            <a:r>
              <a:rPr lang="es-ES" dirty="0" smtClean="0"/>
              <a:t>, </a:t>
            </a:r>
            <a:r>
              <a:rPr lang="es-ES" b="1" dirty="0" err="1" smtClean="0"/>
              <a:t>nowcasting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r>
              <a:rPr lang="es-ES" dirty="0" smtClean="0"/>
              <a:t> in a </a:t>
            </a:r>
            <a:r>
              <a:rPr lang="es-ES" b="1" dirty="0" err="1" smtClean="0"/>
              <a:t>consistent</a:t>
            </a:r>
            <a:r>
              <a:rPr lang="es-ES" dirty="0" smtClean="0"/>
              <a:t> </a:t>
            </a:r>
            <a:r>
              <a:rPr lang="es-ES" dirty="0" err="1" smtClean="0"/>
              <a:t>manner</a:t>
            </a:r>
            <a:r>
              <a:rPr lang="es-ES" dirty="0" smtClean="0"/>
              <a:t>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58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9790B-5D73-4078-96A5-6A24FC6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u="sng" dirty="0" err="1" smtClean="0"/>
              <a:t>Outline</a:t>
            </a:r>
            <a:endParaRPr lang="es-ES" u="sng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94" y="480310"/>
            <a:ext cx="75628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Discussion</a:t>
            </a:r>
            <a:r>
              <a:rPr lang="es-ES" dirty="0" smtClean="0"/>
              <a:t> / </a:t>
            </a:r>
            <a:r>
              <a:rPr lang="es-ES" dirty="0" err="1" smtClean="0"/>
              <a:t>Limitations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www.canva.com/design/DAGIHr0GPi0/eixKqzyR0QeHkvmrisFHrA/edit?utm_content=DAGIHr0GPi0&amp;utm_campaign=designshare&amp;utm_medium=link2&amp;utm_source=sharebutton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!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485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attention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4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References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/>
              <a:t>Arora, V. S., McKee, M., and </a:t>
            </a:r>
            <a:r>
              <a:rPr lang="en-US" sz="2400" dirty="0" err="1"/>
              <a:t>Stuckler</a:t>
            </a:r>
            <a:r>
              <a:rPr lang="en-US" sz="2400" dirty="0"/>
              <a:t>, D. (2019). Google Trends: Opportunities </a:t>
            </a:r>
            <a:r>
              <a:rPr lang="en-US" sz="2400" dirty="0" smtClean="0"/>
              <a:t>and limitations </a:t>
            </a:r>
            <a:r>
              <a:rPr lang="en-US" sz="2400" dirty="0"/>
              <a:t>in health and health policy research. </a:t>
            </a:r>
            <a:r>
              <a:rPr lang="en-US" sz="2400" i="1" dirty="0" smtClean="0"/>
              <a:t>Health Policy</a:t>
            </a:r>
            <a:r>
              <a:rPr lang="en-US" sz="2400" dirty="0"/>
              <a:t>, 123(3), </a:t>
            </a:r>
            <a:r>
              <a:rPr lang="en-US" sz="2400" dirty="0" smtClean="0"/>
              <a:t>338–341. </a:t>
            </a:r>
            <a:r>
              <a:rPr lang="en-US" sz="2400" dirty="0" smtClean="0">
                <a:hlinkClick r:id="rId2"/>
              </a:rPr>
              <a:t>https://doi.org/10.1016/j.healthpol.2019.01.001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Askitas</a:t>
            </a:r>
            <a:r>
              <a:rPr lang="en-US" sz="2400" dirty="0"/>
              <a:t>, N. (2015). Google search activity data and breaking trends. IZA </a:t>
            </a:r>
            <a:r>
              <a:rPr lang="en-US" sz="2400" i="1" dirty="0"/>
              <a:t>World of </a:t>
            </a:r>
            <a:r>
              <a:rPr lang="en-US" sz="2400" i="1" dirty="0" smtClean="0"/>
              <a:t>Labor</a:t>
            </a:r>
            <a:r>
              <a:rPr lang="en-US" sz="2400" dirty="0" smtClean="0"/>
              <a:t>, 206.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doi.org/10.15185/izawol.206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/>
              <a:t>Bantis</a:t>
            </a:r>
            <a:r>
              <a:rPr lang="en-US" sz="2400" dirty="0"/>
              <a:t>, E., Clements, M. P., and Urquhart, A. (2023). Forecasting GDP </a:t>
            </a:r>
            <a:r>
              <a:rPr lang="en-US" sz="2400" dirty="0" smtClean="0"/>
              <a:t>growth rates in the </a:t>
            </a:r>
            <a:r>
              <a:rPr lang="en-US" sz="2400" dirty="0"/>
              <a:t>United States and Brazil using Google </a:t>
            </a:r>
            <a:r>
              <a:rPr lang="en-US" sz="2400" dirty="0" smtClean="0"/>
              <a:t>Trends. International </a:t>
            </a:r>
            <a:r>
              <a:rPr lang="en-US" sz="2400" i="1" dirty="0" smtClean="0"/>
              <a:t>Journal of Forecasting</a:t>
            </a:r>
            <a:r>
              <a:rPr lang="en-US" sz="2400" dirty="0" smtClean="0"/>
              <a:t>.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doi.org/10.1016/j.ijforecast.2022.10.003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Bokelmann</a:t>
            </a:r>
            <a:r>
              <a:rPr lang="en-US" sz="2400" dirty="0"/>
              <a:t>, B. and </a:t>
            </a:r>
            <a:r>
              <a:rPr lang="en-US" sz="2400" dirty="0" err="1"/>
              <a:t>Lessmann</a:t>
            </a:r>
            <a:r>
              <a:rPr lang="en-US" sz="2400" dirty="0"/>
              <a:t>, S. (2019). Spurious patterns in Google Trends data </a:t>
            </a:r>
            <a:r>
              <a:rPr lang="en-US" sz="2400" dirty="0" smtClean="0"/>
              <a:t>– An analysis of </a:t>
            </a:r>
            <a:r>
              <a:rPr lang="en-US" sz="2400" dirty="0"/>
              <a:t>the effects on tourism demand forecasting in Germany. Tourism </a:t>
            </a:r>
            <a:r>
              <a:rPr lang="en-US" sz="2400" dirty="0" smtClean="0"/>
              <a:t>Management, 75</a:t>
            </a:r>
            <a:r>
              <a:rPr lang="en-US" sz="2400" dirty="0"/>
              <a:t>, </a:t>
            </a:r>
            <a:r>
              <a:rPr lang="en-US" sz="2400" dirty="0" smtClean="0"/>
              <a:t>1–12. </a:t>
            </a:r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</a:t>
            </a:r>
            <a:r>
              <a:rPr lang="en-US" sz="2400" dirty="0" smtClean="0">
                <a:hlinkClick r:id="rId5"/>
              </a:rPr>
              <a:t>doi.org/10.1016/j.tourman.2019.04.015</a:t>
            </a:r>
            <a:r>
              <a:rPr lang="en-US" sz="2400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62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 smtClean="0"/>
              <a:t>Butler, D. (2013). When Google got flu wrong. </a:t>
            </a:r>
            <a:r>
              <a:rPr lang="en-US" sz="2400" i="1" dirty="0" smtClean="0"/>
              <a:t>Nature</a:t>
            </a:r>
            <a:r>
              <a:rPr lang="en-US" sz="2400" dirty="0" smtClean="0"/>
              <a:t>, 494, 155-156</a:t>
            </a:r>
            <a:r>
              <a:rPr lang="en-US" sz="2400" dirty="0"/>
              <a:t>.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doi.org/10.1038/494155a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Cebrián, E. and </a:t>
            </a:r>
            <a:r>
              <a:rPr lang="en-US" sz="2400" dirty="0" err="1" smtClean="0"/>
              <a:t>Domenech</a:t>
            </a:r>
            <a:r>
              <a:rPr lang="en-US" sz="2400" dirty="0" smtClean="0"/>
              <a:t>, J. (2023). Is Google Trends a quality data source? </a:t>
            </a:r>
            <a:r>
              <a:rPr lang="en-US" sz="2400" i="1" dirty="0" smtClean="0"/>
              <a:t>Applied Economics Letters</a:t>
            </a:r>
            <a:r>
              <a:rPr lang="en-US" sz="2400" dirty="0" smtClean="0"/>
              <a:t>, 30(6), 811-815.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doi.org/10.1080/13504851.2021.2023088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/>
              <a:t>Cebrián, E. and </a:t>
            </a:r>
            <a:r>
              <a:rPr lang="en-US" sz="2400" dirty="0" err="1"/>
              <a:t>Domenech</a:t>
            </a:r>
            <a:r>
              <a:rPr lang="en-US" sz="2400" dirty="0"/>
              <a:t>, J. (</a:t>
            </a:r>
            <a:r>
              <a:rPr lang="en-US" sz="2400" dirty="0" smtClean="0"/>
              <a:t>2024). Addressing Google Trends inconsistencies. </a:t>
            </a:r>
            <a:r>
              <a:rPr lang="en-US" sz="2400" i="1" dirty="0" smtClean="0"/>
              <a:t>Technological Forecasting and Social Change</a:t>
            </a:r>
            <a:r>
              <a:rPr lang="en-US" sz="2400" dirty="0" smtClean="0"/>
              <a:t>, 202, 123318.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doi.org/10.1016/j.techfore.2024.123318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Da, Z., </a:t>
            </a:r>
            <a:r>
              <a:rPr lang="en-US" sz="2400" dirty="0" err="1" smtClean="0"/>
              <a:t>Engelberg</a:t>
            </a:r>
            <a:r>
              <a:rPr lang="en-US" sz="2400" dirty="0" smtClean="0"/>
              <a:t>, J., and Gao, P. (2011). In search of attention. </a:t>
            </a:r>
            <a:r>
              <a:rPr lang="en-US" sz="2400" i="1" dirty="0" smtClean="0"/>
              <a:t>Journal of Finance</a:t>
            </a:r>
            <a:r>
              <a:rPr lang="en-US" sz="2400" dirty="0" smtClean="0"/>
              <a:t>, 66, 1461-1499.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doi.org/10.1111/j.1540-6261.2011.01679.x</a:t>
            </a:r>
            <a:r>
              <a:rPr lang="en-US" sz="2400" dirty="0" smtClean="0"/>
              <a:t>.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178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lnSpcReduction="10000"/>
          </a:bodyPr>
          <a:lstStyle/>
          <a:p>
            <a:pPr marL="357188" indent="-357188" algn="just">
              <a:buNone/>
            </a:pPr>
            <a:r>
              <a:rPr lang="en-US" sz="2400" dirty="0" err="1" smtClean="0"/>
              <a:t>D’Amuri</a:t>
            </a:r>
            <a:r>
              <a:rPr lang="en-US" sz="2400" dirty="0" smtClean="0"/>
              <a:t> F. and </a:t>
            </a:r>
            <a:r>
              <a:rPr lang="en-US" sz="2400" dirty="0" err="1" smtClean="0"/>
              <a:t>Marcucci</a:t>
            </a:r>
            <a:r>
              <a:rPr lang="en-US" sz="2400" dirty="0" smtClean="0"/>
              <a:t>, J. (2017). The predictive power of Google searches in forecasting US unemployment. </a:t>
            </a:r>
            <a:r>
              <a:rPr lang="en-US" sz="2400" i="1" dirty="0" smtClean="0"/>
              <a:t>International Journal of Forecasting</a:t>
            </a:r>
            <a:r>
              <a:rPr lang="en-US" sz="2400" dirty="0" smtClean="0"/>
              <a:t>, 33(4), 801-816. </a:t>
            </a: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doi.org/10.1016/j.ijforecast.2017.03.004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Dergiades</a:t>
            </a:r>
            <a:r>
              <a:rPr lang="en-US" sz="2400" dirty="0" smtClean="0"/>
              <a:t>, T., </a:t>
            </a:r>
            <a:r>
              <a:rPr lang="en-US" sz="2400" dirty="0" err="1" smtClean="0"/>
              <a:t>Mavragani</a:t>
            </a:r>
            <a:r>
              <a:rPr lang="en-US" sz="2400" dirty="0" smtClean="0"/>
              <a:t>, E., and Pan, B. (2018). Google Trends and tourists’ arrivals: Emerging biases and proposed corrections. </a:t>
            </a:r>
            <a:r>
              <a:rPr lang="en-US" sz="2400" i="1" dirty="0" smtClean="0"/>
              <a:t>Tourism Management</a:t>
            </a:r>
            <a:r>
              <a:rPr lang="en-US" sz="2400" dirty="0" smtClean="0"/>
              <a:t>, 66, 108-120.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doi.org/10.1016/j.tourman.2017.10.014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 smtClean="0"/>
              <a:t>Díaz</a:t>
            </a:r>
            <a:r>
              <a:rPr lang="en-US" sz="2400" dirty="0" smtClean="0"/>
              <a:t>, F., </a:t>
            </a:r>
            <a:r>
              <a:rPr lang="en-US" sz="2400" dirty="0" err="1" smtClean="0"/>
              <a:t>Henríquez</a:t>
            </a:r>
            <a:r>
              <a:rPr lang="en-US" sz="2400" dirty="0" smtClean="0"/>
              <a:t>, P., Hardy, N., and Ponce, D. (2023). Population well-being and the COVID-19 vaccination problem in Chile: evidence from Google Trends. </a:t>
            </a:r>
            <a:r>
              <a:rPr lang="en-US" sz="2400" i="1" dirty="0" smtClean="0"/>
              <a:t>Public Health</a:t>
            </a:r>
            <a:r>
              <a:rPr lang="en-US" sz="2400" dirty="0" smtClean="0"/>
              <a:t>. 219, 22-30.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doi.org/10.1016/j.puhe.2023.03.007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Eichenauer</a:t>
            </a:r>
            <a:r>
              <a:rPr lang="en-US" sz="2400" dirty="0" smtClean="0"/>
              <a:t>, V. Z., </a:t>
            </a:r>
            <a:r>
              <a:rPr lang="en-US" sz="2400" dirty="0" err="1" smtClean="0"/>
              <a:t>Indergand</a:t>
            </a:r>
            <a:r>
              <a:rPr lang="en-US" sz="2400" dirty="0" smtClean="0"/>
              <a:t>, R., </a:t>
            </a:r>
            <a:r>
              <a:rPr lang="en-US" sz="2400" dirty="0" err="1" smtClean="0"/>
              <a:t>Martínez</a:t>
            </a:r>
            <a:r>
              <a:rPr lang="en-US" sz="2400" dirty="0" smtClean="0"/>
              <a:t>, I. Z., and Sax, C. (2022). Obtaining consistent time series from Google Trends. </a:t>
            </a:r>
            <a:r>
              <a:rPr lang="en-US" sz="2400" i="1" dirty="0" smtClean="0"/>
              <a:t>Economic Inquiry</a:t>
            </a:r>
            <a:r>
              <a:rPr lang="en-US" sz="2400" dirty="0" smtClean="0"/>
              <a:t>, 60(2), 694-705.</a:t>
            </a:r>
            <a:r>
              <a:rPr lang="es-ES" sz="2400" dirty="0"/>
              <a:t>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doi.org/10.1111/ecin.13049</a:t>
            </a:r>
            <a:r>
              <a:rPr lang="en-US" sz="2400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6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lnSpcReduction="10000"/>
          </a:bodyPr>
          <a:lstStyle/>
          <a:p>
            <a:pPr marL="357188" indent="-357188" algn="just">
              <a:buNone/>
            </a:pPr>
            <a:r>
              <a:rPr lang="en-US" sz="2400" dirty="0" err="1" smtClean="0"/>
              <a:t>Jelnov</a:t>
            </a:r>
            <a:r>
              <a:rPr lang="en-US" sz="2400" dirty="0" smtClean="0"/>
              <a:t>, A. and </a:t>
            </a:r>
            <a:r>
              <a:rPr lang="en-US" sz="2400" dirty="0" err="1" smtClean="0"/>
              <a:t>Jelnov</a:t>
            </a:r>
            <a:r>
              <a:rPr lang="en-US" sz="2400" dirty="0" smtClean="0"/>
              <a:t>, P. (2022). Vaccination policy and trust. </a:t>
            </a:r>
            <a:r>
              <a:rPr lang="en-US" sz="2400" i="1" dirty="0" smtClean="0"/>
              <a:t>Economic Modelling</a:t>
            </a:r>
            <a:r>
              <a:rPr lang="en-US" sz="2400" dirty="0" smtClean="0"/>
              <a:t>, 108, 105773. </a:t>
            </a:r>
            <a:r>
              <a:rPr lang="es-ES" sz="2400" dirty="0">
                <a:hlinkClick r:id="rId2"/>
              </a:rPr>
              <a:t>https://</a:t>
            </a:r>
            <a:r>
              <a:rPr lang="es-ES" sz="2400" dirty="0" smtClean="0">
                <a:hlinkClick r:id="rId2"/>
              </a:rPr>
              <a:t>doi.org/10.1016/j.econmod.2022.105773</a:t>
            </a:r>
            <a:r>
              <a:rPr lang="en-US" sz="2400" dirty="0" smtClean="0"/>
              <a:t>. 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smtClean="0"/>
              <a:t>Jun, S.-P., </a:t>
            </a:r>
            <a:r>
              <a:rPr lang="en-US" sz="2400" dirty="0" err="1" smtClean="0"/>
              <a:t>Yoo</a:t>
            </a:r>
            <a:r>
              <a:rPr lang="en-US" sz="2400" dirty="0" smtClean="0"/>
              <a:t>, H. S., and Choi, S. Ten years of research change using Google Trends: From the perspective of Big Data utilizations and applications. </a:t>
            </a:r>
            <a:r>
              <a:rPr lang="en-US" sz="2400" i="1" dirty="0" smtClean="0"/>
              <a:t>Technological Forecasting and Social Change</a:t>
            </a:r>
            <a:r>
              <a:rPr lang="en-US" sz="2400" dirty="0" smtClean="0"/>
              <a:t>, 130, 69-87. </a:t>
            </a:r>
            <a:r>
              <a:rPr lang="es-ES" sz="2400" dirty="0">
                <a:hlinkClick r:id="rId3"/>
              </a:rPr>
              <a:t>https://</a:t>
            </a:r>
            <a:r>
              <a:rPr lang="es-ES" sz="2400" dirty="0" smtClean="0">
                <a:hlinkClick r:id="rId3"/>
              </a:rPr>
              <a:t>doi.org/10.1016/j.techfore.2017.11.009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/>
          </a:p>
          <a:p>
            <a:pPr marL="357188" indent="-357188" algn="just">
              <a:buNone/>
            </a:pPr>
            <a:r>
              <a:rPr lang="en-US" sz="2400" dirty="0" err="1" smtClean="0"/>
              <a:t>Knipe</a:t>
            </a:r>
            <a:r>
              <a:rPr lang="en-US" sz="2400" dirty="0" smtClean="0"/>
              <a:t>, D., </a:t>
            </a:r>
            <a:r>
              <a:rPr lang="en-US" sz="2400" dirty="0" err="1" smtClean="0"/>
              <a:t>Gunnell</a:t>
            </a:r>
            <a:r>
              <a:rPr lang="en-US" sz="2400" dirty="0" smtClean="0"/>
              <a:t>, D., Evans, H., John, A., and </a:t>
            </a:r>
            <a:r>
              <a:rPr lang="en-US" sz="2400" dirty="0" err="1" smtClean="0"/>
              <a:t>Fancourt</a:t>
            </a:r>
            <a:r>
              <a:rPr lang="en-US" sz="2400" dirty="0" smtClean="0"/>
              <a:t>, D. (2021). Is Google Trends a useful tool for tracking mental and social distress during a public health emergency? A time-series analysis. </a:t>
            </a:r>
            <a:r>
              <a:rPr lang="en-US" sz="2400" i="1" dirty="0" smtClean="0"/>
              <a:t>Journal of Affective Disorders</a:t>
            </a:r>
            <a:r>
              <a:rPr lang="en-US" sz="2400" dirty="0" smtClean="0"/>
              <a:t>, 294, 737-744. </a:t>
            </a:r>
            <a:r>
              <a:rPr lang="es-ES" sz="2400" dirty="0">
                <a:hlinkClick r:id="rId4"/>
              </a:rPr>
              <a:t>https://</a:t>
            </a:r>
            <a:r>
              <a:rPr lang="es-ES" sz="2400" dirty="0" smtClean="0">
                <a:hlinkClick r:id="rId4"/>
              </a:rPr>
              <a:t>doi.org/10.1016/j.jad.2021.06.086</a:t>
            </a:r>
            <a:r>
              <a:rPr lang="en-US" sz="2400" dirty="0" smtClean="0"/>
              <a:t>.</a:t>
            </a:r>
          </a:p>
          <a:p>
            <a:pPr marL="357188" indent="-357188" algn="just">
              <a:buNone/>
            </a:pPr>
            <a:endParaRPr lang="en-US" sz="2400" dirty="0" smtClean="0"/>
          </a:p>
          <a:p>
            <a:pPr marL="357188" indent="-357188" algn="just">
              <a:buNone/>
            </a:pPr>
            <a:r>
              <a:rPr lang="en-US" sz="2400" dirty="0" err="1" smtClean="0"/>
              <a:t>Lazer</a:t>
            </a:r>
            <a:r>
              <a:rPr lang="en-US" sz="2400" dirty="0" smtClean="0"/>
              <a:t>, D., Kennedy, R., King, G., and </a:t>
            </a:r>
            <a:r>
              <a:rPr lang="en-US" sz="2400" dirty="0" err="1" smtClean="0"/>
              <a:t>Vespignani</a:t>
            </a:r>
            <a:r>
              <a:rPr lang="en-US" sz="2400" dirty="0" smtClean="0"/>
              <a:t>, A. (2014). The parable of Google Flu: Traps in Big Data Analysis. </a:t>
            </a:r>
            <a:r>
              <a:rPr lang="en-US" sz="2400" i="1" dirty="0" smtClean="0"/>
              <a:t>Science</a:t>
            </a:r>
            <a:r>
              <a:rPr lang="en-US" sz="2400" dirty="0" smtClean="0"/>
              <a:t>, 343(6176), 1203-1205. </a:t>
            </a:r>
            <a:r>
              <a:rPr lang="es-ES" sz="2400" dirty="0">
                <a:hlinkClick r:id="rId5"/>
              </a:rPr>
              <a:t>https://</a:t>
            </a:r>
            <a:r>
              <a:rPr lang="es-ES" sz="2400" dirty="0" smtClean="0">
                <a:hlinkClick r:id="rId5"/>
              </a:rPr>
              <a:t>doi.org/10.1126/science.1248506</a:t>
            </a:r>
            <a:r>
              <a:rPr lang="en-US" sz="2400" dirty="0" smtClean="0"/>
              <a:t>. 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3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 fontScale="92500" lnSpcReduction="20000"/>
          </a:bodyPr>
          <a:lstStyle/>
          <a:p>
            <a:pPr marL="357188" indent="-357188" algn="just">
              <a:buNone/>
            </a:pPr>
            <a:r>
              <a:rPr lang="en-US" sz="2600" dirty="0" err="1" smtClean="0"/>
              <a:t>Malagón</a:t>
            </a:r>
            <a:r>
              <a:rPr lang="en-US" sz="2600" dirty="0" smtClean="0"/>
              <a:t>-Selma, P., </a:t>
            </a:r>
            <a:r>
              <a:rPr lang="en-US" sz="2600" dirty="0" err="1" smtClean="0"/>
              <a:t>Debón</a:t>
            </a:r>
            <a:r>
              <a:rPr lang="en-US" sz="2600" dirty="0" smtClean="0"/>
              <a:t>, A., and </a:t>
            </a:r>
            <a:r>
              <a:rPr lang="en-US" sz="2600" dirty="0" err="1" smtClean="0"/>
              <a:t>Domenech</a:t>
            </a:r>
            <a:r>
              <a:rPr lang="en-US" sz="2600" dirty="0" smtClean="0"/>
              <a:t>, J. (2023). Measuring the popularity of football players with Google Trends. </a:t>
            </a:r>
            <a:r>
              <a:rPr lang="en-US" sz="2600" i="1" dirty="0" smtClean="0"/>
              <a:t>PLOS ONE</a:t>
            </a:r>
            <a:r>
              <a:rPr lang="en-US" sz="2600" dirty="0" smtClean="0"/>
              <a:t>, 18(8), 1-21. </a:t>
            </a:r>
            <a:r>
              <a:rPr lang="es-ES" sz="2600" dirty="0">
                <a:hlinkClick r:id="rId2"/>
              </a:rPr>
              <a:t>https://</a:t>
            </a:r>
            <a:r>
              <a:rPr lang="es-ES" sz="2600" dirty="0" smtClean="0">
                <a:hlinkClick r:id="rId2"/>
              </a:rPr>
              <a:t>doi.org/10.1371/journal.pone.0289213</a:t>
            </a:r>
            <a:r>
              <a:rPr lang="es-ES" sz="2600" dirty="0" smtClean="0"/>
              <a:t>.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r>
              <a:rPr lang="en-US" sz="2600" dirty="0" err="1" smtClean="0"/>
              <a:t>Nuti</a:t>
            </a:r>
            <a:r>
              <a:rPr lang="en-US" sz="2600" dirty="0" smtClean="0"/>
              <a:t>, S. V., </a:t>
            </a:r>
            <a:r>
              <a:rPr lang="en-US" sz="2600" dirty="0" err="1" smtClean="0"/>
              <a:t>Wayda</a:t>
            </a:r>
            <a:r>
              <a:rPr lang="en-US" sz="2600" dirty="0" smtClean="0"/>
              <a:t>, B., </a:t>
            </a:r>
            <a:r>
              <a:rPr lang="en-US" sz="2600" dirty="0" err="1" smtClean="0"/>
              <a:t>Ranasinghe</a:t>
            </a:r>
            <a:r>
              <a:rPr lang="en-US" sz="2600" dirty="0" smtClean="0"/>
              <a:t>, I., Wang, S., Dreyer, R. P., Chen, S.I., and </a:t>
            </a:r>
            <a:r>
              <a:rPr lang="en-US" sz="2600" dirty="0" err="1" smtClean="0"/>
              <a:t>Murugiah</a:t>
            </a:r>
            <a:r>
              <a:rPr lang="en-US" sz="2600" dirty="0" smtClean="0"/>
              <a:t>, K. (2014). The use of Google Trends in health care research: A systematic review. </a:t>
            </a:r>
            <a:r>
              <a:rPr lang="en-US" sz="2600" i="1" dirty="0" smtClean="0"/>
              <a:t>Journal of Elections, Public Opinion and Parties</a:t>
            </a:r>
            <a:r>
              <a:rPr lang="en-US" sz="2600" dirty="0" smtClean="0"/>
              <a:t>, 9, 1-49. </a:t>
            </a:r>
            <a:r>
              <a:rPr lang="es-ES" sz="2600" dirty="0">
                <a:hlinkClick r:id="rId3"/>
              </a:rPr>
              <a:t>https://</a:t>
            </a:r>
            <a:r>
              <a:rPr lang="es-ES" sz="2600" dirty="0" smtClean="0">
                <a:hlinkClick r:id="rId3"/>
              </a:rPr>
              <a:t>doi.org/10.1371/journal.pone.0109583</a:t>
            </a:r>
            <a:r>
              <a:rPr lang="en-US" sz="2600" dirty="0" smtClean="0"/>
              <a:t>. </a:t>
            </a:r>
          </a:p>
          <a:p>
            <a:pPr marL="357188" indent="-357188" algn="just">
              <a:buNone/>
            </a:pPr>
            <a:endParaRPr lang="en-US" sz="2600" dirty="0"/>
          </a:p>
          <a:p>
            <a:pPr marL="357188" indent="-357188" algn="just">
              <a:buNone/>
            </a:pPr>
            <a:r>
              <a:rPr lang="en-US" sz="2600" dirty="0" err="1" smtClean="0"/>
              <a:t>Saxa</a:t>
            </a:r>
            <a:r>
              <a:rPr lang="en-US" sz="2600" dirty="0" smtClean="0"/>
              <a:t>, B. (2015). Forecasting mortgages: internet search data as a proxy for mortgage credit demand. National Bank of the Republic of Macedonia, 107. </a:t>
            </a:r>
            <a:r>
              <a:rPr lang="es-ES" sz="2600" dirty="0" smtClean="0">
                <a:hlinkClick r:id="rId4"/>
              </a:rPr>
              <a:t>https</a:t>
            </a:r>
            <a:r>
              <a:rPr lang="es-ES" sz="2600" dirty="0">
                <a:hlinkClick r:id="rId4"/>
              </a:rPr>
              <a:t>://</a:t>
            </a:r>
            <a:r>
              <a:rPr lang="es-ES" sz="2600" dirty="0" smtClean="0">
                <a:hlinkClick r:id="rId4"/>
              </a:rPr>
              <a:t>www.nbrm.mk/WBStorage/Files/WebBuilder_Working_Paper_4th_Research_Conference.pdf#page=10</a:t>
            </a:r>
            <a:r>
              <a:rPr lang="es-ES" sz="2600" dirty="0"/>
              <a:t> </a:t>
            </a:r>
            <a:r>
              <a:rPr lang="es-ES" sz="2600" dirty="0" smtClean="0"/>
              <a:t>[</a:t>
            </a:r>
            <a:r>
              <a:rPr lang="es-ES" sz="2600" dirty="0" err="1" smtClean="0"/>
              <a:t>Online;accessed</a:t>
            </a:r>
            <a:r>
              <a:rPr lang="es-ES" sz="2600" dirty="0" smtClean="0"/>
              <a:t>: 14-06-2024</a:t>
            </a:r>
            <a:r>
              <a:rPr lang="es-ES" sz="2600" dirty="0"/>
              <a:t>]</a:t>
            </a:r>
            <a:endParaRPr lang="en-US" sz="26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r>
              <a:rPr lang="en-US" sz="2600" dirty="0" smtClean="0"/>
              <a:t>Springer, S., Strzelecki, A., and Ziegler, M. (2023). Maximum generable interest: A universal standard for Google Trends search queries. Healthcare Analytics, 3, 100158. </a:t>
            </a:r>
            <a:r>
              <a:rPr lang="es-ES" sz="2600" dirty="0">
                <a:hlinkClick r:id="rId5"/>
              </a:rPr>
              <a:t>https://</a:t>
            </a:r>
            <a:r>
              <a:rPr lang="es-ES" sz="2600" dirty="0" smtClean="0">
                <a:hlinkClick r:id="rId5"/>
              </a:rPr>
              <a:t>doi.org/10.1016/j.health.2023.100158</a:t>
            </a:r>
            <a:r>
              <a:rPr lang="es-ES" dirty="0" smtClean="0"/>
              <a:t>.</a:t>
            </a:r>
            <a:endParaRPr lang="en-US" sz="2400" dirty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165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72377"/>
            <a:ext cx="10515600" cy="5645305"/>
          </a:xfrm>
        </p:spPr>
        <p:txBody>
          <a:bodyPr>
            <a:normAutofit/>
          </a:bodyPr>
          <a:lstStyle/>
          <a:p>
            <a:pPr marL="357188" indent="-357188" algn="just">
              <a:buNone/>
            </a:pPr>
            <a:r>
              <a:rPr lang="en-US" sz="2400" dirty="0" err="1"/>
              <a:t>Woloszko</a:t>
            </a:r>
            <a:r>
              <a:rPr lang="en-US" sz="2400" dirty="0"/>
              <a:t>, N. (2020), "Tracking activity in real time with Google Trends", </a:t>
            </a:r>
            <a:r>
              <a:rPr lang="en-US" sz="2400" i="1" dirty="0"/>
              <a:t>OECD Economics Department Working Papers</a:t>
            </a:r>
            <a:r>
              <a:rPr lang="en-US" sz="2400" dirty="0"/>
              <a:t>, No. 1634, OECD Publishing, Paris, </a:t>
            </a:r>
            <a:r>
              <a:rPr lang="en-US" sz="2400" dirty="0">
                <a:hlinkClick r:id="rId2"/>
              </a:rPr>
              <a:t>https://doi.org/10.1787/6b9c7518-en</a:t>
            </a:r>
            <a:r>
              <a:rPr lang="en-US" sz="2400" dirty="0"/>
              <a:t>.</a:t>
            </a:r>
            <a:endParaRPr lang="en-US" sz="2400" dirty="0" smtClean="0"/>
          </a:p>
          <a:p>
            <a:pPr marL="357188" indent="-357188" algn="just">
              <a:buNone/>
            </a:pPr>
            <a:endParaRPr lang="en-US" sz="2600" dirty="0" smtClean="0"/>
          </a:p>
          <a:p>
            <a:pPr marL="357188" indent="-357188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9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1. </a:t>
            </a:r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0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43100"/>
            <a:ext cx="10515600" cy="3872078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Free </a:t>
            </a:r>
            <a:r>
              <a:rPr lang="es-ES" dirty="0" err="1"/>
              <a:t>t</a:t>
            </a:r>
            <a:r>
              <a:rPr lang="es-ES" dirty="0" err="1" smtClean="0"/>
              <a:t>ool</a:t>
            </a:r>
            <a:r>
              <a:rPr lang="es-ES" dirty="0" smtClean="0"/>
              <a:t> </a:t>
            </a:r>
            <a:r>
              <a:rPr lang="es-ES" dirty="0" err="1" smtClean="0"/>
              <a:t>developed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Google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reports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evolution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searches</a:t>
            </a:r>
            <a:r>
              <a:rPr lang="es-ES" dirty="0" smtClean="0"/>
              <a:t>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Google.</a:t>
            </a:r>
          </a:p>
          <a:p>
            <a:endParaRPr lang="es-ES" dirty="0"/>
          </a:p>
          <a:p>
            <a:r>
              <a:rPr lang="es-ES" dirty="0" err="1" smtClean="0"/>
              <a:t>Widely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. </a:t>
            </a:r>
            <a:r>
              <a:rPr lang="es-ES" b="1" dirty="0" smtClean="0"/>
              <a:t>Medicine</a:t>
            </a:r>
            <a:r>
              <a:rPr lang="es-ES" dirty="0" smtClean="0"/>
              <a:t> (Díaz et al., 2023); </a:t>
            </a:r>
            <a:r>
              <a:rPr lang="es-ES" b="1" dirty="0" err="1" smtClean="0"/>
              <a:t>politics</a:t>
            </a:r>
            <a:r>
              <a:rPr lang="es-ES" dirty="0" smtClean="0"/>
              <a:t> (</a:t>
            </a:r>
            <a:r>
              <a:rPr lang="es-ES" dirty="0" err="1" smtClean="0"/>
              <a:t>Jelnov</a:t>
            </a:r>
            <a:r>
              <a:rPr lang="es-ES" dirty="0" smtClean="0"/>
              <a:t> and </a:t>
            </a:r>
            <a:r>
              <a:rPr lang="es-ES" dirty="0" err="1" smtClean="0"/>
              <a:t>Jelnov</a:t>
            </a:r>
            <a:r>
              <a:rPr lang="es-ES" dirty="0" smtClean="0"/>
              <a:t>, 2022); </a:t>
            </a:r>
            <a:r>
              <a:rPr lang="es-ES" b="1" dirty="0" err="1" smtClean="0"/>
              <a:t>economics</a:t>
            </a:r>
            <a:r>
              <a:rPr lang="es-ES" dirty="0" smtClean="0"/>
              <a:t> (</a:t>
            </a:r>
            <a:r>
              <a:rPr lang="es-ES" dirty="0" err="1" smtClean="0"/>
              <a:t>Bantis</a:t>
            </a:r>
            <a:r>
              <a:rPr lang="es-ES" dirty="0" smtClean="0"/>
              <a:t> et al., 2023); </a:t>
            </a:r>
            <a:r>
              <a:rPr lang="es-ES" b="1" dirty="0" err="1" smtClean="0"/>
              <a:t>tourism</a:t>
            </a:r>
            <a:r>
              <a:rPr lang="es-ES" dirty="0" smtClean="0"/>
              <a:t> (</a:t>
            </a:r>
            <a:r>
              <a:rPr lang="es-ES" dirty="0" err="1" smtClean="0"/>
              <a:t>Dergiades</a:t>
            </a:r>
            <a:r>
              <a:rPr lang="es-ES" dirty="0" smtClean="0"/>
              <a:t> et al., 2018)… </a:t>
            </a:r>
          </a:p>
          <a:p>
            <a:endParaRPr lang="es-ES" dirty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output are </a:t>
            </a:r>
            <a:r>
              <a:rPr lang="es-ES" b="1" dirty="0" smtClean="0"/>
              <a:t>time series data</a:t>
            </a:r>
            <a:r>
              <a:rPr lang="es-ES" dirty="0" smtClean="0"/>
              <a:t> </a:t>
            </a:r>
            <a:r>
              <a:rPr lang="es-ES" dirty="0" err="1" smtClean="0"/>
              <a:t>which</a:t>
            </a:r>
            <a:r>
              <a:rPr lang="es-ES" dirty="0" smtClean="0"/>
              <a:t> </a:t>
            </a:r>
            <a:r>
              <a:rPr lang="es-ES" dirty="0" err="1" smtClean="0"/>
              <a:t>represent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Volume</a:t>
            </a:r>
            <a:r>
              <a:rPr lang="es-ES" dirty="0" smtClean="0"/>
              <a:t> </a:t>
            </a:r>
            <a:r>
              <a:rPr lang="es-ES" dirty="0" err="1" smtClean="0"/>
              <a:t>Index</a:t>
            </a:r>
            <a:r>
              <a:rPr lang="es-ES" dirty="0" smtClean="0"/>
              <a:t> (SVI), a </a:t>
            </a:r>
            <a:r>
              <a:rPr lang="es-ES" b="1" dirty="0" err="1" smtClean="0"/>
              <a:t>relative</a:t>
            </a:r>
            <a:r>
              <a:rPr lang="es-ES" b="1" dirty="0" smtClean="0"/>
              <a:t> </a:t>
            </a:r>
            <a:r>
              <a:rPr lang="es-ES" b="1" dirty="0" err="1" smtClean="0"/>
              <a:t>measure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popularity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4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popularity</a:t>
            </a:r>
            <a:r>
              <a:rPr lang="es-ES" dirty="0" smtClean="0"/>
              <a:t> of a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constructed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b="1" dirty="0" smtClean="0"/>
              <a:t>variables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added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interface</a:t>
            </a:r>
            <a:r>
              <a:rPr lang="es-ES" dirty="0" smtClean="0"/>
              <a:t> of Google </a:t>
            </a:r>
            <a:r>
              <a:rPr lang="es-ES" dirty="0" err="1" smtClean="0"/>
              <a:t>Trends</a:t>
            </a:r>
            <a:r>
              <a:rPr lang="es-ES" dirty="0" smtClean="0"/>
              <a:t>: </a:t>
            </a:r>
          </a:p>
          <a:p>
            <a:pPr marL="0" indent="0">
              <a:buNone/>
            </a:pPr>
            <a:endParaRPr lang="es-ES" dirty="0" smtClean="0"/>
          </a:p>
          <a:p>
            <a:pPr lvl="1"/>
            <a:r>
              <a:rPr lang="es-ES" dirty="0" err="1" smtClean="0"/>
              <a:t>Geographical</a:t>
            </a:r>
            <a:r>
              <a:rPr lang="es-ES" dirty="0" smtClean="0"/>
              <a:t> </a:t>
            </a:r>
            <a:r>
              <a:rPr lang="es-ES" b="1" dirty="0" err="1"/>
              <a:t>a</a:t>
            </a:r>
            <a:r>
              <a:rPr lang="es-ES" b="1" dirty="0" err="1" smtClean="0"/>
              <a:t>rea</a:t>
            </a:r>
            <a:endParaRPr lang="es-ES" b="1" dirty="0" smtClean="0"/>
          </a:p>
          <a:p>
            <a:pPr lvl="1"/>
            <a:r>
              <a:rPr lang="es-ES" b="1" dirty="0" smtClean="0"/>
              <a:t>Time</a:t>
            </a:r>
            <a:r>
              <a:rPr lang="es-ES" dirty="0" smtClean="0"/>
              <a:t> </a:t>
            </a:r>
            <a:r>
              <a:rPr lang="es-ES" dirty="0" err="1" smtClean="0"/>
              <a:t>span</a:t>
            </a:r>
            <a:r>
              <a:rPr lang="es-ES" dirty="0" smtClean="0"/>
              <a:t> (determines </a:t>
            </a:r>
            <a:r>
              <a:rPr lang="es-ES" dirty="0" err="1" smtClean="0"/>
              <a:t>frequency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b="1" dirty="0" err="1" smtClean="0"/>
              <a:t>method</a:t>
            </a:r>
            <a:r>
              <a:rPr lang="es-ES" dirty="0" smtClean="0"/>
              <a:t>: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terms</a:t>
            </a:r>
            <a:r>
              <a:rPr lang="es-ES" dirty="0" smtClean="0"/>
              <a:t>, </a:t>
            </a:r>
            <a:r>
              <a:rPr lang="es-ES" dirty="0" err="1" smtClean="0"/>
              <a:t>categories</a:t>
            </a:r>
            <a:r>
              <a:rPr lang="es-ES" dirty="0" smtClean="0"/>
              <a:t>, </a:t>
            </a:r>
            <a:r>
              <a:rPr lang="es-ES" dirty="0" err="1" smtClean="0"/>
              <a:t>entities</a:t>
            </a:r>
            <a:r>
              <a:rPr lang="es-ES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6719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102581" y="4934673"/>
            <a:ext cx="3399182" cy="1116000"/>
          </a:xfrm>
          <a:prstGeom prst="rect">
            <a:avLst/>
          </a:prstGeom>
          <a:solidFill>
            <a:srgbClr val="FFB871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Notice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differences</a:t>
            </a:r>
            <a:r>
              <a:rPr lang="es-ES" dirty="0" smtClean="0"/>
              <a:t>?</a:t>
            </a:r>
          </a:p>
          <a:p>
            <a:endParaRPr lang="es-ES" dirty="0"/>
          </a:p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02581" y="1904400"/>
            <a:ext cx="3399182" cy="2862322"/>
          </a:xfrm>
          <a:prstGeom prst="rect">
            <a:avLst/>
          </a:prstGeom>
          <a:solidFill>
            <a:srgbClr val="FFB871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I </a:t>
            </a:r>
            <a:r>
              <a:rPr lang="es-ES" dirty="0" err="1" smtClean="0"/>
              <a:t>did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, back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28th… </a:t>
            </a:r>
          </a:p>
          <a:p>
            <a:endParaRPr lang="es-ES" dirty="0"/>
          </a:p>
          <a:p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trends.google.es/trends/explore?date=2024-04-28%202024-05-28&amp;geo=ES&amp;q=google%20trends&amp;hl=es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60" y="1902970"/>
            <a:ext cx="7155884" cy="4273992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10833652" y="3613868"/>
            <a:ext cx="242515" cy="357809"/>
          </a:xfrm>
          <a:prstGeom prst="ellipse">
            <a:avLst/>
          </a:prstGeom>
          <a:noFill/>
          <a:ln w="28575">
            <a:solidFill>
              <a:srgbClr val="FFB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8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Google </a:t>
            </a:r>
            <a:r>
              <a:rPr lang="es-ES" dirty="0" err="1" smtClean="0"/>
              <a:t>Trends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5178" y="1711250"/>
            <a:ext cx="5002033" cy="4233862"/>
          </a:xfrm>
        </p:spPr>
        <p:txBody>
          <a:bodyPr/>
          <a:lstStyle/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dirty="0" err="1" smtClean="0"/>
              <a:t>really</a:t>
            </a:r>
            <a:r>
              <a:rPr lang="es-ES" dirty="0" smtClean="0"/>
              <a:t> similar to mine…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..</a:t>
            </a:r>
          </a:p>
          <a:p>
            <a:endParaRPr lang="es-ES" dirty="0"/>
          </a:p>
          <a:p>
            <a:r>
              <a:rPr lang="es-ES" dirty="0" err="1" smtClean="0"/>
              <a:t>That’s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sampling</a:t>
            </a:r>
            <a:r>
              <a:rPr lang="es-ES" dirty="0" smtClean="0"/>
              <a:t> in Google </a:t>
            </a:r>
            <a:r>
              <a:rPr lang="es-ES" dirty="0" err="1" smtClean="0"/>
              <a:t>Trends</a:t>
            </a:r>
            <a:r>
              <a:rPr lang="es-ES" dirty="0" smtClean="0"/>
              <a:t>..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201" y="735869"/>
            <a:ext cx="1936820" cy="51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4314245" cy="1371600"/>
          </a:xfrm>
        </p:spPr>
        <p:txBody>
          <a:bodyPr/>
          <a:lstStyle/>
          <a:p>
            <a:r>
              <a:rPr lang="es-ES" dirty="0" smtClean="0"/>
              <a:t>Google </a:t>
            </a:r>
            <a:r>
              <a:rPr lang="es-ES" dirty="0" err="1" smtClean="0"/>
              <a:t>Trends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43100"/>
            <a:ext cx="4628322" cy="4233862"/>
          </a:xfrm>
        </p:spPr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know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happens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parameters</a:t>
            </a:r>
            <a:r>
              <a:rPr lang="es-ES" dirty="0" smtClean="0"/>
              <a:t> are </a:t>
            </a:r>
            <a:r>
              <a:rPr lang="es-ES" b="1" dirty="0" err="1" smtClean="0"/>
              <a:t>unknown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err="1" smtClean="0"/>
              <a:t>This</a:t>
            </a:r>
            <a:r>
              <a:rPr lang="es-ES" dirty="0" smtClean="0"/>
              <a:t> can introduce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b="1" dirty="0" smtClean="0"/>
              <a:t>error</a:t>
            </a:r>
            <a:r>
              <a:rPr lang="es-ES" dirty="0" smtClean="0"/>
              <a:t>,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had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a </a:t>
            </a:r>
            <a:r>
              <a:rPr lang="es-ES" dirty="0" err="1" smtClean="0"/>
              <a:t>representative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SVI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term</a:t>
            </a:r>
            <a:r>
              <a:rPr lang="es-ES" dirty="0" smtClean="0"/>
              <a:t> ‘a’ </a:t>
            </a:r>
            <a:r>
              <a:rPr lang="es-ES" dirty="0" err="1" smtClean="0"/>
              <a:t>should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67,100,67.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48" y="428626"/>
            <a:ext cx="5928458" cy="56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2084</Words>
  <Application>Microsoft Office PowerPoint</Application>
  <PresentationFormat>Panorámica</PresentationFormat>
  <Paragraphs>186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T4. Google Trends data</vt:lpstr>
      <vt:lpstr>Materials Needed</vt:lpstr>
      <vt:lpstr>Outline</vt:lpstr>
      <vt:lpstr>1. Introduction</vt:lpstr>
      <vt:lpstr>What is Google Trends?</vt:lpstr>
      <vt:lpstr>What is Google Trends?</vt:lpstr>
      <vt:lpstr>What is Google Trends?</vt:lpstr>
      <vt:lpstr>What is Google Trends?</vt:lpstr>
      <vt:lpstr>Google Trends sampling</vt:lpstr>
      <vt:lpstr>2. Methodological issues in Google Trends</vt:lpstr>
      <vt:lpstr>Selection of search terms</vt:lpstr>
      <vt:lpstr>Changing patterns of total searches</vt:lpstr>
      <vt:lpstr>Changes in Google’s algorithms</vt:lpstr>
      <vt:lpstr>Comparability across terms</vt:lpstr>
      <vt:lpstr>Inconsistencies across time frequencies</vt:lpstr>
      <vt:lpstr>Inconsistencies derived from sampling</vt:lpstr>
      <vt:lpstr>3. Reducing incosistencies by averaging extractions</vt:lpstr>
      <vt:lpstr>Method and graphical evidence</vt:lpstr>
      <vt:lpstr>Method and graphical evidence</vt:lpstr>
      <vt:lpstr>Method and graphical evidence</vt:lpstr>
      <vt:lpstr>Method and graphical evidence</vt:lpstr>
      <vt:lpstr>Method and graphical evidence</vt:lpstr>
      <vt:lpstr>Method and graphical evidence</vt:lpstr>
      <vt:lpstr>Practical Case part I: Retrieval</vt:lpstr>
      <vt:lpstr>Practical Case part I: Retrieval</vt:lpstr>
      <vt:lpstr>Practical Case Part II: Processing</vt:lpstr>
      <vt:lpstr>Practical Case Part II: Processing</vt:lpstr>
      <vt:lpstr>4. Calculating the necessary extractions</vt:lpstr>
      <vt:lpstr>Practical Case Part III: Solving</vt:lpstr>
      <vt:lpstr>Discussion / Limitations</vt:lpstr>
      <vt:lpstr>Thank you for your attention!</vt:lpstr>
      <vt:lpstr>References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Eduardo Cebrián Cerdá</cp:lastModifiedBy>
  <cp:revision>57</cp:revision>
  <dcterms:created xsi:type="dcterms:W3CDTF">2023-03-19T09:55:50Z</dcterms:created>
  <dcterms:modified xsi:type="dcterms:W3CDTF">2024-06-14T14:38:37Z</dcterms:modified>
</cp:coreProperties>
</file>